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92" r:id="rId3"/>
    <p:sldId id="300" r:id="rId4"/>
    <p:sldId id="301" r:id="rId5"/>
    <p:sldId id="302" r:id="rId6"/>
    <p:sldId id="262" r:id="rId7"/>
    <p:sldId id="296" r:id="rId8"/>
    <p:sldId id="298" r:id="rId9"/>
    <p:sldId id="299" r:id="rId10"/>
    <p:sldId id="317" r:id="rId11"/>
    <p:sldId id="297" r:id="rId12"/>
    <p:sldId id="293" r:id="rId13"/>
    <p:sldId id="303" r:id="rId14"/>
    <p:sldId id="304" r:id="rId15"/>
    <p:sldId id="267" r:id="rId16"/>
    <p:sldId id="268" r:id="rId17"/>
    <p:sldId id="269" r:id="rId18"/>
    <p:sldId id="306" r:id="rId19"/>
    <p:sldId id="311" r:id="rId20"/>
    <p:sldId id="272" r:id="rId21"/>
    <p:sldId id="271" r:id="rId22"/>
    <p:sldId id="273" r:id="rId23"/>
    <p:sldId id="312" r:id="rId24"/>
    <p:sldId id="275" r:id="rId25"/>
    <p:sldId id="307" r:id="rId26"/>
    <p:sldId id="277" r:id="rId27"/>
    <p:sldId id="308" r:id="rId28"/>
    <p:sldId id="279" r:id="rId29"/>
    <p:sldId id="280" r:id="rId30"/>
    <p:sldId id="294" r:id="rId31"/>
    <p:sldId id="282" r:id="rId32"/>
    <p:sldId id="314" r:id="rId33"/>
    <p:sldId id="31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DDC6"/>
    <a:srgbClr val="49B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9"/>
    <p:restoredTop sz="78967"/>
  </p:normalViewPr>
  <p:slideViewPr>
    <p:cSldViewPr snapToGrid="0" snapToObjects="1">
      <p:cViewPr varScale="1">
        <p:scale>
          <a:sx n="105" d="100"/>
          <a:sy n="105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B4560-978B-B740-A67D-70F884304D4B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562C0-426E-3B44-9326-D093049209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52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en-US" altLang="ko-KR" dirty="0"/>
              <a:t>face recognition </a:t>
            </a:r>
            <a:r>
              <a:rPr lang="ko-KR" altLang="en-US" dirty="0"/>
              <a:t>과 </a:t>
            </a:r>
            <a:r>
              <a:rPr lang="en-US" altLang="ko-KR" dirty="0"/>
              <a:t>clustering</a:t>
            </a:r>
            <a:r>
              <a:rPr lang="ko-KR" altLang="en-US" dirty="0"/>
              <a:t>을 하게 해주는 </a:t>
            </a:r>
            <a:r>
              <a:rPr lang="en-US" altLang="ko-KR" dirty="0" err="1"/>
              <a:t>facenet</a:t>
            </a:r>
            <a:r>
              <a:rPr lang="ko-KR" altLang="en-US" dirty="0"/>
              <a:t>에 대해 발표를 할건데 그 이전에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논문을 이해하기위한 기본 배경 지식부터 설명하도록 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2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앙상블로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개의 네트워크를 사용하고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에 대해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시킨다</a:t>
            </a:r>
            <a:r>
              <a:rPr kumimoji="1" lang="en-US" altLang="ko-KR" dirty="0"/>
              <a:t>. Joint Bayesian</a:t>
            </a:r>
            <a:r>
              <a:rPr kumimoji="1" lang="ko-KR" altLang="en-US" dirty="0"/>
              <a:t>을 이용하면 </a:t>
            </a:r>
            <a:r>
              <a:rPr kumimoji="1" lang="en-US" altLang="ko-KR" dirty="0"/>
              <a:t>99.15%</a:t>
            </a:r>
            <a:r>
              <a:rPr kumimoji="1" lang="ko-KR" altLang="en-US" dirty="0"/>
              <a:t>까지 성능이 나왔다고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임의의 한 얼굴로부터 추출한 </a:t>
            </a:r>
            <a:r>
              <a:rPr kumimoji="1" lang="ko-KR" altLang="en-US" dirty="0" err="1"/>
              <a:t>특징벡터를</a:t>
            </a:r>
            <a:r>
              <a:rPr kumimoji="1" lang="ko-KR" altLang="en-US" dirty="0"/>
              <a:t> 확률변수 </a:t>
            </a:r>
            <a:r>
              <a:rPr kumimoji="1" lang="en-US" altLang="ko-KR" dirty="0"/>
              <a:t>f</a:t>
            </a:r>
            <a:r>
              <a:rPr kumimoji="1" lang="ko-KR" altLang="en-US" dirty="0"/>
              <a:t>라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얼굴의 특징 벡터가 얼굴의 내재적 특성과 외재적 특성의 합으로 나타난다는 가정에서 출발한다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내재적 특성은 모든 사람들이 공통적으로 가지는 특성이고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외재적  특성은 사람들을 구분 지을 수 있는 특성을 의미한다고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임의의 특징 벡터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다음의 식과 같이 외재적 특성 뮤와 내재적 특정 </a:t>
            </a:r>
            <a:r>
              <a:rPr kumimoji="1" lang="ko-KR" altLang="en-US" dirty="0" err="1"/>
              <a:t>엡실론의</a:t>
            </a:r>
            <a:r>
              <a:rPr kumimoji="1" lang="ko-KR" altLang="en-US" dirty="0"/>
              <a:t> 합으로 나타난다고 가정한다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뮤와 </a:t>
            </a:r>
            <a:r>
              <a:rPr kumimoji="1" lang="ko-KR" altLang="en-US" dirty="0" err="1"/>
              <a:t>엡실론이</a:t>
            </a:r>
            <a:r>
              <a:rPr kumimoji="1" lang="ko-KR" altLang="en-US" dirty="0"/>
              <a:t> 정규분포를 따른다고 가정한다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최종적으로 얼굴 유사도 측정을 위한 식은 다음과 같다</a:t>
            </a:r>
            <a:r>
              <a:rPr kumimoji="1" lang="en-US" altLang="ko-KR" dirty="0"/>
              <a:t>. Hinter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f2</a:t>
            </a:r>
            <a:r>
              <a:rPr kumimoji="1" lang="ko-KR" altLang="en-US" dirty="0"/>
              <a:t>가 같은 사람의 얼굴이라는 가정이고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Hintra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f2</a:t>
            </a:r>
            <a:r>
              <a:rPr kumimoji="1" lang="ko-KR" altLang="en-US" dirty="0"/>
              <a:t>가 다른 사람의 얼굴이라는 가정이다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그렇기 때문에 두 얼굴이 같을 확률이 더 높으면 양수가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반대인 경우는 음수가 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43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Training 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training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학습을 시키고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할 때는 </a:t>
            </a:r>
            <a:r>
              <a:rPr kumimoji="1" lang="en-US" altLang="ko-KR" dirty="0"/>
              <a:t>fine tuning</a:t>
            </a:r>
            <a:r>
              <a:rPr kumimoji="1" lang="ko-KR" altLang="en-US" dirty="0"/>
              <a:t>을 시킨다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데이터 </a:t>
            </a:r>
            <a:r>
              <a:rPr kumimoji="1" lang="ko-KR" altLang="en-US" dirty="0" err="1"/>
              <a:t>몇장을</a:t>
            </a:r>
            <a:r>
              <a:rPr kumimoji="1" lang="ko-KR" altLang="en-US" dirty="0"/>
              <a:t> 사용했는지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모델은 몇개를 사용했는지</a:t>
            </a:r>
            <a:r>
              <a:rPr kumimoji="1" lang="en-US" altLang="ko-KR" dirty="0"/>
              <a:t>, aligned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전처리를</a:t>
            </a:r>
            <a:r>
              <a:rPr kumimoji="1" lang="ko-KR" altLang="en-US" dirty="0"/>
              <a:t> 어떻게 하는지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Deepid2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verification 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거리를 학습하게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말한 </a:t>
            </a:r>
            <a:r>
              <a:rPr kumimoji="1" lang="en-US" altLang="ko-KR" dirty="0"/>
              <a:t>metric learning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 err="1"/>
              <a:t>FaceNet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identification loss</a:t>
            </a:r>
            <a:r>
              <a:rPr kumimoji="1" lang="ko-KR" altLang="en-US" dirty="0"/>
              <a:t>가 없고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프로 </a:t>
            </a:r>
            <a:r>
              <a:rPr kumimoji="1" lang="en-US" altLang="ko-KR" dirty="0" err="1"/>
              <a:t>verifitcation</a:t>
            </a:r>
            <a:r>
              <a:rPr kumimoji="1" lang="en-US" altLang="ko-KR" dirty="0"/>
              <a:t> loss</a:t>
            </a:r>
            <a:r>
              <a:rPr kumimoji="1" lang="ko-KR" altLang="en-US" dirty="0"/>
              <a:t>만 사용하여 </a:t>
            </a:r>
            <a:r>
              <a:rPr kumimoji="1" lang="en-US" altLang="ko-KR" dirty="0"/>
              <a:t>L2 </a:t>
            </a:r>
            <a:r>
              <a:rPr kumimoji="1" lang="ko-KR" altLang="en-US" dirty="0" err="1"/>
              <a:t>임베딩시킨다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나온 피처 </a:t>
            </a:r>
            <a:r>
              <a:rPr kumimoji="1" lang="ko-KR" altLang="en-US" dirty="0" err="1"/>
              <a:t>백터의</a:t>
            </a:r>
            <a:r>
              <a:rPr kumimoji="1" lang="ko-KR" altLang="en-US" dirty="0"/>
              <a:t> 놈이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이되도록</a:t>
            </a:r>
            <a:r>
              <a:rPr kumimoji="1" lang="ko-KR" altLang="en-US" dirty="0"/>
              <a:t> 해주는 것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데이터 개수도 </a:t>
            </a:r>
            <a:r>
              <a:rPr kumimoji="1" lang="en-US" altLang="ko-KR" dirty="0"/>
              <a:t>260M</a:t>
            </a:r>
            <a:r>
              <a:rPr kumimoji="1" lang="ko-KR" altLang="en-US" dirty="0"/>
              <a:t>로 구글이 </a:t>
            </a:r>
            <a:r>
              <a:rPr kumimoji="1" lang="ko-KR" altLang="en-US" dirty="0" err="1"/>
              <a:t>만든거라</a:t>
            </a:r>
            <a:r>
              <a:rPr kumimoji="1" lang="ko-KR" altLang="en-US" dirty="0"/>
              <a:t> 엄청 많다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복잡한 </a:t>
            </a:r>
            <a:r>
              <a:rPr kumimoji="1" lang="en-US" altLang="ko-KR" dirty="0"/>
              <a:t>align </a:t>
            </a:r>
            <a:r>
              <a:rPr kumimoji="1" lang="ko-KR" altLang="en-US" dirty="0"/>
              <a:t>과정이 없고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모델이 하나며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 err="1"/>
              <a:t>Facenet</a:t>
            </a:r>
            <a:r>
              <a:rPr kumimoji="1" lang="ko-KR" altLang="en-US" dirty="0"/>
              <a:t>이전 모델들은 주로 </a:t>
            </a:r>
            <a:r>
              <a:rPr kumimoji="1" lang="en-US" altLang="ko-KR" dirty="0"/>
              <a:t>Identification loss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하고</a:t>
            </a:r>
            <a:r>
              <a:rPr kumimoji="1" lang="en-US" altLang="ko-KR" dirty="0"/>
              <a:t> deepID2</a:t>
            </a:r>
            <a:r>
              <a:rPr kumimoji="1" lang="ko-KR" altLang="en-US" dirty="0"/>
              <a:t>에서 쓴</a:t>
            </a:r>
            <a:r>
              <a:rPr kumimoji="1" lang="en-US" altLang="ko-KR" dirty="0"/>
              <a:t> verification 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함께 추가하거나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 </a:t>
            </a:r>
            <a:r>
              <a:rPr kumimoji="1" lang="en-US" altLang="ko-KR" dirty="0"/>
              <a:t>fine tuning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metric learning</a:t>
            </a:r>
            <a:r>
              <a:rPr kumimoji="1" lang="ko-KR" altLang="en-US" dirty="0"/>
              <a:t>을 사용했다면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facenet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할 때 그냥 </a:t>
            </a:r>
            <a:r>
              <a:rPr kumimoji="1" lang="en-US" altLang="ko-KR" dirty="0"/>
              <a:t>metric learning</a:t>
            </a:r>
            <a:r>
              <a:rPr kumimoji="1" lang="ko-KR" altLang="en-US" dirty="0"/>
              <a:t>을 사용 했다고 보면 되겠다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본격적으로 </a:t>
            </a:r>
            <a:r>
              <a:rPr kumimoji="1" lang="en-US" altLang="ko-KR" dirty="0" err="1"/>
              <a:t>facenet</a:t>
            </a:r>
            <a:r>
              <a:rPr kumimoji="1" lang="ko-KR" altLang="en-US" dirty="0"/>
              <a:t>논문을 설명하도록 하겠다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51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98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Verification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threshold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정해서 이보다 작으면 같은 사람 크면 </a:t>
            </a:r>
            <a:r>
              <a:rPr kumimoji="1" lang="ko-KR" altLang="en-US" dirty="0" err="1"/>
              <a:t>다른사람이다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Identificatio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k-nearest neighborhood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가장 가까운 사람이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가되고</a:t>
            </a:r>
            <a:r>
              <a:rPr kumimoji="1" lang="en-US" altLang="ko-KR" dirty="0"/>
              <a:t>, clustering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k-means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군집화시키면</a:t>
            </a:r>
            <a:r>
              <a:rPr kumimoji="1" lang="ko-KR" altLang="en-US" dirty="0"/>
              <a:t> 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691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2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사용한 방법은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에서 바로 </a:t>
            </a:r>
            <a:r>
              <a:rPr kumimoji="1" lang="ko-KR" altLang="en-US" dirty="0" err="1"/>
              <a:t>유클리디언</a:t>
            </a:r>
            <a:r>
              <a:rPr kumimoji="1" lang="ko-KR" altLang="en-US" dirty="0"/>
              <a:t> 스페이스로 </a:t>
            </a:r>
            <a:r>
              <a:rPr kumimoji="1" lang="ko-KR" altLang="en-US" dirty="0" err="1"/>
              <a:t>맵핑을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하는 것이다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같은 사람은 작은 거리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사람은 큰 거리를 가지도록 학습한다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그리하여 </a:t>
            </a:r>
            <a:r>
              <a:rPr kumimoji="1" lang="ko-KR" altLang="en-US" dirty="0" err="1"/>
              <a:t>벡터들간의</a:t>
            </a:r>
            <a:r>
              <a:rPr kumimoji="1" lang="ko-KR" altLang="en-US" dirty="0"/>
              <a:t> 거리를 이용해 </a:t>
            </a:r>
            <a:r>
              <a:rPr kumimoji="1" lang="en-US" altLang="ko-KR" dirty="0"/>
              <a:t>verification, recognition, clustering</a:t>
            </a:r>
            <a:r>
              <a:rPr kumimoji="1" lang="ko-KR" altLang="en-US" dirty="0"/>
              <a:t>을 수행할 수 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Verification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threshold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정해서 이보다 작으면 같은 사람 크면 </a:t>
            </a:r>
            <a:r>
              <a:rPr kumimoji="1" lang="ko-KR" altLang="en-US" dirty="0" err="1"/>
              <a:t>다른사람이다</a:t>
            </a:r>
            <a:r>
              <a:rPr kumimoji="1" lang="en-US" altLang="ko-KR" dirty="0"/>
              <a:t>. Recognition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k-nearest neighborhood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가장 가까운 사람이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가되고</a:t>
            </a:r>
            <a:r>
              <a:rPr kumimoji="1" lang="en-US" altLang="ko-KR" dirty="0"/>
              <a:t>, clustering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k-means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군집화시키면</a:t>
            </a:r>
            <a:r>
              <a:rPr kumimoji="1" lang="ko-KR" altLang="en-US" dirty="0"/>
              <a:t> 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793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8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간접적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벡터가 우리가 원하는 특성을 가지고 있다는 보장이 없고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얼굴당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차원과 같은 매우 높은 차원을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사용하기 때문에 비효율적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Mining strategy </a:t>
            </a:r>
            <a:r>
              <a:rPr kumimoji="1" lang="ko-KR" altLang="en-US" dirty="0" err="1"/>
              <a:t>무슨말이냐면</a:t>
            </a:r>
            <a:r>
              <a:rPr kumimoji="1" lang="ko-KR" altLang="en-US" dirty="0"/>
              <a:t> 네트워크를 점점 더 어려운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을 사용하도록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r>
              <a:rPr kumimoji="1" lang="ko-KR" altLang="en-US" dirty="0"/>
              <a:t>개의 샘플을 사용한다</a:t>
            </a:r>
            <a:r>
              <a:rPr kumimoji="1" lang="en-US" altLang="ko-KR" dirty="0"/>
              <a:t>. Anchor, </a:t>
            </a:r>
            <a:r>
              <a:rPr kumimoji="1" lang="en-US" altLang="ko-KR" dirty="0" err="1"/>
              <a:t>negative,positive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미니배치에서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샘플을 뽑아서 </a:t>
            </a:r>
            <a:r>
              <a:rPr kumimoji="1" lang="en-US" altLang="ko-KR" dirty="0"/>
              <a:t>Triplet loss</a:t>
            </a:r>
            <a:r>
              <a:rPr kumimoji="1" lang="ko-KR" altLang="en-US" dirty="0"/>
              <a:t>라는 제약조건을 줘서 학습을 시킨다</a:t>
            </a:r>
            <a:r>
              <a:rPr kumimoji="1" lang="en-US" altLang="ko-KR" dirty="0"/>
              <a:t>. L2 normalize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</a:t>
            </a:r>
            <a:r>
              <a:rPr kumimoji="1" lang="en-US" altLang="ko-KR" dirty="0"/>
              <a:t>face embedding</a:t>
            </a:r>
            <a:r>
              <a:rPr kumimoji="1" lang="ko-KR" altLang="en-US" dirty="0"/>
              <a:t>을 시켰다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736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1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Anchor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기준얼굴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는 기준과 같은 인물의 얼굴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는 기준과 다른 인물의 얼굴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알파를 빼고 보면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간의 거리보다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간의 거리가 멀도록 학습하고자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</a:t>
            </a:r>
            <a:r>
              <a:rPr kumimoji="1" lang="en-US" altLang="ko-KR" dirty="0"/>
              <a:t>anchor, positive, negative </a:t>
            </a:r>
            <a:r>
              <a:rPr kumimoji="1" lang="ko-KR" altLang="en-US" dirty="0" err="1"/>
              <a:t>벡터값이</a:t>
            </a:r>
            <a:r>
              <a:rPr kumimoji="1" lang="ko-KR" altLang="en-US" dirty="0"/>
              <a:t> 모두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이되는것을</a:t>
            </a:r>
            <a:r>
              <a:rPr kumimoji="1" lang="ko-KR" altLang="en-US" dirty="0"/>
              <a:t> 막고자 </a:t>
            </a:r>
            <a:endParaRPr kumimoji="1" lang="en-US" altLang="ko-KR" dirty="0"/>
          </a:p>
          <a:p>
            <a:r>
              <a:rPr kumimoji="1" lang="ko-KR" altLang="en-US" dirty="0" err="1"/>
              <a:t>알파라는</a:t>
            </a:r>
            <a:r>
              <a:rPr kumimoji="1" lang="ko-KR" altLang="en-US" dirty="0"/>
              <a:t> 마진을 두게 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우리의 목표는</a:t>
            </a:r>
            <a:endParaRPr kumimoji="1" lang="en-US" altLang="ko-KR" dirty="0"/>
          </a:p>
          <a:p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의 거리가 </a:t>
            </a:r>
            <a:r>
              <a:rPr kumimoji="1" lang="en-US" altLang="ko-KR" dirty="0"/>
              <a:t>Anchor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의 거리보다 최소한 알파만큼 멀리 있으면 </a:t>
            </a:r>
            <a:r>
              <a:rPr kumimoji="1" lang="ko-KR" altLang="en-US" dirty="0" err="1"/>
              <a:t>좋겠다이다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이미지를 동시에 보기 때문에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 손실함수라고 부른다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178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7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부분을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작거나 같게 만들려고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max</a:t>
            </a:r>
            <a:r>
              <a:rPr kumimoji="1" lang="ko-KR" altLang="en-US" dirty="0"/>
              <a:t>함수의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로 넣어버려서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작거나 같으면 신경망은 이게 얼마나 음수인지는 </a:t>
            </a:r>
            <a:r>
              <a:rPr kumimoji="1" lang="ko-KR" altLang="en-US" dirty="0" err="1"/>
              <a:t>신경쓰지</a:t>
            </a:r>
            <a:r>
              <a:rPr kumimoji="1" lang="ko-KR" altLang="en-US" dirty="0"/>
              <a:t> 않도록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 시그마는 모든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에 대한 </a:t>
            </a:r>
            <a:r>
              <a:rPr kumimoji="1" lang="ko-KR" altLang="en-US" dirty="0" err="1"/>
              <a:t>로스들의</a:t>
            </a:r>
            <a:r>
              <a:rPr kumimoji="1" lang="ko-KR" altLang="en-US" dirty="0"/>
              <a:t> 합을 나타낸다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정의하기 위해서 같은 사람에 대한 쌍이 있어야 하므로 많은 이미지의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필요하다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만약 한 명당 한 개의 사진밖에 없다면 시스템을 훈련시킬 수 없다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물론 이것들을 적용해서 시스템을 훈련시킨 후에는 그것을 얼굴 인식 시스템의 </a:t>
            </a:r>
            <a:r>
              <a:rPr kumimoji="1" lang="ko-KR" altLang="en-US" dirty="0" err="1"/>
              <a:t>원샷</a:t>
            </a:r>
            <a:r>
              <a:rPr kumimoji="1" lang="ko-KR" altLang="en-US" dirty="0"/>
              <a:t> 학습 문제에 적용할 수 있다</a:t>
            </a:r>
            <a:r>
              <a:rPr kumimoji="1" lang="en-US" altLang="ko-KR" dirty="0"/>
              <a:t>. 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 이러한 </a:t>
            </a:r>
            <a:r>
              <a:rPr kumimoji="1" lang="en-US" altLang="ko-KR" dirty="0"/>
              <a:t>triplet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어떻게 고를까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96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가 같은 사람이고 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 서로 다른 사람일 때에는 위 식을 만족하기 너무 쉽다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무작위로 뽑힌 두개의 사진에서 확률적으로 </a:t>
            </a:r>
            <a:r>
              <a:rPr kumimoji="1" lang="en-US" altLang="ko-KR" dirty="0" err="1"/>
              <a:t>a,n</a:t>
            </a:r>
            <a:r>
              <a:rPr kumimoji="1" lang="ko-KR" altLang="en-US" dirty="0"/>
              <a:t>의 거리가 </a:t>
            </a:r>
            <a:r>
              <a:rPr kumimoji="1" lang="en-US" altLang="ko-KR" dirty="0" err="1"/>
              <a:t>a,p</a:t>
            </a:r>
            <a:r>
              <a:rPr kumimoji="1" lang="ko-KR" altLang="en-US" dirty="0"/>
              <a:t>의 거리 보다 훨씬 클 것이기 때문이다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신경망이 학습을 하지 못할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두 명의 사람이 각각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장의 사진을 가진다고 할 때 가능한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의 수는 </a:t>
            </a:r>
            <a:r>
              <a:rPr kumimoji="1" lang="en-US" altLang="ko-KR" dirty="0"/>
              <a:t>2x10x9x10 = 1800</a:t>
            </a:r>
            <a:r>
              <a:rPr kumimoji="1" lang="ko-KR" altLang="en-US" dirty="0"/>
              <a:t>이나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대량의 학습데이터에서는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수가 너무 많아지고 이들이 전부 학습에 도움이 되는 건 아니므로 학습에 도움이 되는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을 잘 골라보자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그러기 위해서는 앵커와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간의 거리와 앵커와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간의 거리가 서로 유사한 것을 고르는 것이 학습을 잘 할 것이다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이들이 </a:t>
            </a:r>
            <a:r>
              <a:rPr kumimoji="1" lang="en-US" altLang="ko-KR" dirty="0"/>
              <a:t>hard triplet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8191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말하면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거리가 최대한 먼 앵커와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와 거리가 최대한 가까운 앵커와 </a:t>
            </a:r>
            <a:r>
              <a:rPr kumimoji="1" lang="en-US" altLang="ko-KR" dirty="0"/>
              <a:t>negative </a:t>
            </a:r>
            <a:r>
              <a:rPr kumimoji="1" lang="ko-KR" altLang="en-US" dirty="0"/>
              <a:t>의 조합이 </a:t>
            </a:r>
            <a:r>
              <a:rPr kumimoji="1" lang="en-US" altLang="ko-KR" dirty="0"/>
              <a:t>hard triplet</a:t>
            </a:r>
            <a:r>
              <a:rPr kumimoji="1" lang="ko-KR" altLang="en-US" dirty="0"/>
              <a:t>이 될 것이다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만약 무작위로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을 고르면 너무 많은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이 쉬워서 경사 </a:t>
            </a:r>
            <a:r>
              <a:rPr kumimoji="1" lang="ko-KR" altLang="en-US" dirty="0" err="1"/>
              <a:t>하강법은</a:t>
            </a:r>
            <a:r>
              <a:rPr kumimoji="1" lang="ko-KR" altLang="en-US" dirty="0"/>
              <a:t> 아무 역할도 하지 못할 것이다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어려운 문제를 풀수록 배우는게 많듯이 가장 멀리 있는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와 가장 가까이 있는 </a:t>
            </a:r>
            <a:r>
              <a:rPr kumimoji="1" lang="en-US" altLang="ko-KR" dirty="0"/>
              <a:t>negative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골라보자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이를 어떻게 고르는지 구체적으로 살펴보자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7160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1035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현재 더 좋은 모델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이 나왔기 때문에 그 모델을 사용하는 것이 훨씬 성능이 더 </a:t>
            </a:r>
            <a:r>
              <a:rPr kumimoji="1" lang="ko-KR" altLang="en-US" dirty="0" err="1"/>
              <a:t>좋을듯하므로</a:t>
            </a:r>
            <a:r>
              <a:rPr kumimoji="1" lang="ko-KR" altLang="en-US" dirty="0"/>
              <a:t> 위의 두가지 모델에 </a:t>
            </a:r>
            <a:r>
              <a:rPr kumimoji="1" lang="ko-KR" altLang="en-US" dirty="0" err="1"/>
              <a:t>관한설명은</a:t>
            </a:r>
            <a:r>
              <a:rPr kumimoji="1" lang="ko-KR" altLang="en-US" dirty="0"/>
              <a:t> 생략하겠습니다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183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68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Hold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 cross validation</a:t>
            </a:r>
            <a:r>
              <a:rPr kumimoji="1" lang="ko-KR" altLang="en-US" dirty="0"/>
              <a:t>을 사용하여</a:t>
            </a:r>
            <a:r>
              <a:rPr kumimoji="1" lang="en-US" altLang="ko-KR" dirty="0"/>
              <a:t> 5</a:t>
            </a:r>
            <a:r>
              <a:rPr kumimoji="1" lang="ko-KR" altLang="en-US" dirty="0"/>
              <a:t>개의 셋을 준비하였고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한 셋당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만 이미지를 배치했다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가지로 정확도를 측정하였는데 하나는 </a:t>
            </a:r>
            <a:r>
              <a:rPr kumimoji="1" lang="en-US" altLang="ko-KR" dirty="0" err="1"/>
              <a:t>accurac</a:t>
            </a:r>
            <a:r>
              <a:rPr kumimoji="1" lang="ko-KR" altLang="en-US" dirty="0"/>
              <a:t>로 전체 중 제대로 검출된 비율</a:t>
            </a:r>
            <a:r>
              <a:rPr kumimoji="1" lang="en-US" altLang="ko-KR" dirty="0"/>
              <a:t>, validation rate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같은사람</a:t>
            </a:r>
            <a:r>
              <a:rPr kumimoji="1" lang="ko-KR" altLang="en-US" dirty="0"/>
              <a:t> 중 실제로 같다고 예측한 비율</a:t>
            </a:r>
            <a:endParaRPr kumimoji="1" lang="en-US" altLang="ko-KR" dirty="0"/>
          </a:p>
          <a:p>
            <a:r>
              <a:rPr kumimoji="1" lang="en-US" altLang="ko-KR" dirty="0"/>
              <a:t>False accept rate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다른 사람을 같다고 예측한 비율로 측정하였다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2698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351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247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False accept </a:t>
            </a:r>
            <a:r>
              <a:rPr kumimoji="1" lang="ko-KR" altLang="en-US" dirty="0"/>
              <a:t>다른 사람을 같다고</a:t>
            </a:r>
            <a:r>
              <a:rPr kumimoji="1" lang="en-US" altLang="ko-KR" dirty="0"/>
              <a:t>, false reject </a:t>
            </a:r>
            <a:r>
              <a:rPr kumimoji="1" lang="ko-KR" altLang="en-US" dirty="0"/>
              <a:t>같은 사람을 다르다고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35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 </a:t>
            </a:r>
            <a:r>
              <a:rPr kumimoji="1" lang="ko-KR" altLang="en-US" dirty="0"/>
              <a:t>얼굴 인식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시스템에 대해 좀 살펴보겠습니다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얼굴인식이 많이 발전할 수 있었던 이유가 많은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사용되게 된다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보면 얼굴들이 정제되지 않았기 때문에 </a:t>
            </a:r>
            <a:r>
              <a:rPr kumimoji="1" lang="en-US" altLang="ko-KR" dirty="0"/>
              <a:t> face processing</a:t>
            </a:r>
            <a:r>
              <a:rPr kumimoji="1" lang="ko-KR" altLang="en-US" dirty="0"/>
              <a:t>이라는 과정이 필요합니다</a:t>
            </a:r>
            <a:r>
              <a:rPr kumimoji="1" lang="en-US" altLang="ko-KR" dirty="0"/>
              <a:t>. Face detection</a:t>
            </a:r>
            <a:r>
              <a:rPr kumimoji="1" lang="ko-KR" altLang="en-US" dirty="0"/>
              <a:t>을 해서 얼굴부분을 찾고 </a:t>
            </a:r>
            <a:r>
              <a:rPr kumimoji="1" lang="en-US" altLang="ko-KR" dirty="0"/>
              <a:t>face alignment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진행하게 됩니다</a:t>
            </a:r>
            <a:r>
              <a:rPr kumimoji="1" lang="en-US" altLang="ko-KR" dirty="0"/>
              <a:t>. Face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눈코입과</a:t>
            </a:r>
            <a:r>
              <a:rPr kumimoji="1" lang="ko-KR" altLang="en-US" dirty="0"/>
              <a:t> 같은 랜드마크라는 것을 찾고 얼굴을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하고 정면을 바라보도록 합니다</a:t>
            </a:r>
            <a:r>
              <a:rPr kumimoji="1" lang="en-US" altLang="ko-KR" dirty="0"/>
              <a:t>. Anti-spoofing</a:t>
            </a:r>
            <a:r>
              <a:rPr kumimoji="1" lang="ko-KR" altLang="en-US" dirty="0"/>
              <a:t>은 시스템 상에서 가짜얼굴인지 진짜 얼굴인지를 말하는 것이고</a:t>
            </a:r>
            <a:r>
              <a:rPr kumimoji="1" lang="en-US" altLang="ko-KR" dirty="0"/>
              <a:t> face processing</a:t>
            </a:r>
            <a:r>
              <a:rPr kumimoji="1" lang="ko-KR" altLang="en-US" dirty="0"/>
              <a:t>을 하게 된다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data augmentation</a:t>
            </a:r>
            <a:r>
              <a:rPr kumimoji="1" lang="ko-KR" altLang="en-US" dirty="0" err="1"/>
              <a:t>으로정면얼굴은</a:t>
            </a:r>
            <a:r>
              <a:rPr kumimoji="1" lang="ko-KR" altLang="en-US" dirty="0"/>
              <a:t> 여러 뷰의 얼굴로 만들 수도 있고</a:t>
            </a:r>
            <a:r>
              <a:rPr kumimoji="1" lang="en-US" altLang="ko-KR" dirty="0"/>
              <a:t>, b</a:t>
            </a:r>
            <a:r>
              <a:rPr kumimoji="1" lang="ko-KR" altLang="en-US" dirty="0" err="1"/>
              <a:t>와같이</a:t>
            </a:r>
            <a:r>
              <a:rPr kumimoji="1" lang="ko-KR" altLang="en-US" dirty="0"/>
              <a:t> 반대로 만들 수도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노이즈 제거라고 보면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데이터를 가지고 모델에 넣어서 </a:t>
            </a:r>
            <a:r>
              <a:rPr kumimoji="1" lang="en-US" altLang="ko-KR" dirty="0"/>
              <a:t>feature extraction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하게되는데</a:t>
            </a:r>
            <a:r>
              <a:rPr kumimoji="1" lang="ko-KR" altLang="en-US" dirty="0"/>
              <a:t> 제가 다룰 부분은 바로 이 </a:t>
            </a:r>
            <a:r>
              <a:rPr kumimoji="1" lang="en-US" altLang="ko-KR" dirty="0"/>
              <a:t>face recognition</a:t>
            </a:r>
            <a:r>
              <a:rPr kumimoji="1" lang="ko-KR" altLang="en-US" dirty="0"/>
              <a:t>부분이 되겠습니다</a:t>
            </a:r>
            <a:r>
              <a:rPr kumimoji="1" lang="en-US" altLang="ko-KR" dirty="0"/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804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18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212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485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AFB82-204D-45A4-9FC0-21C012F67F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일반적인 이미지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과는 조금 다른 점이 존재한다</a:t>
            </a:r>
            <a:r>
              <a:rPr kumimoji="1" lang="en-US" altLang="ko-KR" dirty="0"/>
              <a:t>.  Face recognition</a:t>
            </a:r>
            <a:r>
              <a:rPr kumimoji="1" lang="ko-KR" altLang="en-US" dirty="0"/>
              <a:t>은 크게 두가지로 </a:t>
            </a:r>
            <a:r>
              <a:rPr kumimoji="1" lang="ko-KR" altLang="en-US" dirty="0" err="1"/>
              <a:t>카테고리화된다</a:t>
            </a:r>
            <a:r>
              <a:rPr kumimoji="1" lang="en-US" altLang="ko-KR" dirty="0"/>
              <a:t>. Face verification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identification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이들의 차이를 설명해보면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Gallery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proble</a:t>
            </a:r>
            <a:r>
              <a:rPr kumimoji="1" lang="ko-KR" altLang="en-US" dirty="0"/>
              <a:t>이라는 것이 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이어떤</a:t>
            </a:r>
            <a:r>
              <a:rPr kumimoji="1" lang="ko-KR" altLang="en-US" dirty="0"/>
              <a:t> 회사 사원과 같은 걸로 등록된 얼굴을 </a:t>
            </a:r>
            <a:r>
              <a:rPr kumimoji="1" lang="en-US" altLang="ko-KR" dirty="0"/>
              <a:t>gallery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문에 어떤 센서가 있어서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어떤 사람이 출입을 했을 때 보여주게 되는 사진을 </a:t>
            </a:r>
            <a:r>
              <a:rPr kumimoji="1" lang="en-US" altLang="ko-KR" dirty="0" err="1"/>
              <a:t>proble</a:t>
            </a:r>
            <a:r>
              <a:rPr kumimoji="1" lang="ko-KR" altLang="en-US" dirty="0"/>
              <a:t>이라고 한다</a:t>
            </a:r>
            <a:r>
              <a:rPr kumimoji="1" lang="en-US" altLang="ko-KR" dirty="0"/>
              <a:t>. Verification</a:t>
            </a:r>
            <a:r>
              <a:rPr kumimoji="1" lang="ko-KR" altLang="en-US" dirty="0"/>
              <a:t>은 두 개의 사진이 들어왔을 때 같은지 다른지를 판단하는 </a:t>
            </a:r>
            <a:r>
              <a:rPr kumimoji="1" lang="en-US" altLang="ko-KR" dirty="0"/>
              <a:t>binary classification, Identification</a:t>
            </a:r>
            <a:r>
              <a:rPr kumimoji="1" lang="ko-KR" altLang="en-US" dirty="0"/>
              <a:t>은 어떤 사람이 왔을 대 </a:t>
            </a:r>
            <a:r>
              <a:rPr kumimoji="1" lang="en-US" altLang="ko-KR" dirty="0"/>
              <a:t>ID, class</a:t>
            </a:r>
            <a:r>
              <a:rPr kumimoji="1" lang="ko-KR" altLang="en-US" dirty="0"/>
              <a:t>가 무엇이냐를 말한다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보통은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문제로 접근해서 </a:t>
            </a:r>
            <a:r>
              <a:rPr kumimoji="1" lang="en-US" altLang="ko-KR" dirty="0"/>
              <a:t>training </a:t>
            </a:r>
            <a:r>
              <a:rPr kumimoji="1" lang="en-US" altLang="ko-KR" dirty="0" err="1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학습을 시킨다</a:t>
            </a:r>
            <a:r>
              <a:rPr kumimoji="1" lang="en-US" altLang="ko-KR" dirty="0"/>
              <a:t>. Train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face recognition network</a:t>
            </a:r>
            <a:r>
              <a:rPr kumimoji="1" lang="ko-KR" altLang="en-US" dirty="0"/>
              <a:t>가 있겠다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이걸 우리가 쓰고 싶다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가지고 있는 사원들에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시켜야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그걸 </a:t>
            </a:r>
            <a:r>
              <a:rPr kumimoji="1" lang="en-US" altLang="ko-KR" dirty="0" err="1"/>
              <a:t>identifcation</a:t>
            </a:r>
            <a:r>
              <a:rPr kumimoji="1" lang="ko-KR" altLang="en-US" dirty="0"/>
              <a:t>인지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인지 목적을 정해서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시키면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된다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786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이후 나온 모델들은 다음과 같습니다</a:t>
            </a:r>
            <a:r>
              <a:rPr kumimoji="1" lang="en-US" altLang="ko-KR" dirty="0"/>
              <a:t>. 2016</a:t>
            </a:r>
            <a:r>
              <a:rPr kumimoji="1" lang="ko-KR" altLang="en-US" dirty="0"/>
              <a:t>년을 기점으로  </a:t>
            </a:r>
            <a:r>
              <a:rPr kumimoji="1" lang="en-US" altLang="ko-KR" dirty="0"/>
              <a:t>saturate</a:t>
            </a:r>
            <a:r>
              <a:rPr kumimoji="1" lang="ko-KR" altLang="en-US" dirty="0" err="1"/>
              <a:t>됬다</a:t>
            </a:r>
            <a:r>
              <a:rPr kumimoji="1" lang="en-US" altLang="ko-KR" dirty="0"/>
              <a:t>. Saturate</a:t>
            </a:r>
            <a:r>
              <a:rPr kumimoji="1" lang="ko-KR" altLang="en-US" dirty="0"/>
              <a:t>되기 전에 얼굴 인식 분야에서 주목받았던 </a:t>
            </a:r>
            <a:r>
              <a:rPr kumimoji="1" lang="ko-KR" altLang="en-US" dirty="0" err="1"/>
              <a:t>모델들에는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deepface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DeepID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facenet</a:t>
            </a:r>
            <a:r>
              <a:rPr kumimoji="1" lang="ko-KR" altLang="en-US" dirty="0"/>
              <a:t>정도가 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Facenet</a:t>
            </a:r>
            <a:r>
              <a:rPr kumimoji="1" lang="ko-KR" altLang="en-US" dirty="0"/>
              <a:t>의 이해를 위해  </a:t>
            </a:r>
            <a:r>
              <a:rPr kumimoji="1" lang="en-US" altLang="ko-KR" dirty="0" err="1"/>
              <a:t>deepface</a:t>
            </a:r>
            <a:r>
              <a:rPr kumimoji="1" lang="en-US" altLang="ko-KR" dirty="0"/>
              <a:t>, DeepID2</a:t>
            </a:r>
            <a:r>
              <a:rPr kumimoji="1" lang="ko-KR" altLang="en-US" dirty="0"/>
              <a:t>도 간단히 소개하도록 하겠다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562C0-426E-3B44-9326-D093049209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122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Facebook</a:t>
            </a:r>
            <a:r>
              <a:rPr kumimoji="1" lang="ko-KR" altLang="en-US" dirty="0"/>
              <a:t>에서 나온 </a:t>
            </a:r>
            <a:r>
              <a:rPr kumimoji="1" lang="en-US" altLang="ko-KR" dirty="0" err="1"/>
              <a:t>deepface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보자</a:t>
            </a:r>
            <a:r>
              <a:rPr kumimoji="1" lang="en-US" altLang="ko-KR" dirty="0"/>
              <a:t>. 2014</a:t>
            </a:r>
            <a:r>
              <a:rPr kumimoji="1" lang="ko-KR" altLang="en-US" dirty="0"/>
              <a:t>년에 나왔다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Alexnet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구조를 조금 변형했다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얼굴 </a:t>
            </a:r>
            <a:r>
              <a:rPr kumimoji="1" lang="en-US" altLang="ko-KR" dirty="0"/>
              <a:t>detect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과정이다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간단히 살펴보면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얼굴 이미지들 간의 </a:t>
            </a:r>
            <a:r>
              <a:rPr kumimoji="1" lang="en-US" altLang="ko-KR" dirty="0"/>
              <a:t>variation</a:t>
            </a:r>
            <a:r>
              <a:rPr kumimoji="1" lang="ko-KR" altLang="en-US" dirty="0"/>
              <a:t>을 줄이기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랜드마크를 찾아 이미지를 </a:t>
            </a:r>
            <a:r>
              <a:rPr kumimoji="1" lang="en-US" altLang="ko-KR" dirty="0"/>
              <a:t>refine </a:t>
            </a:r>
            <a:r>
              <a:rPr kumimoji="1" lang="ko-KR" altLang="en-US" dirty="0"/>
              <a:t>시킨다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좀더 복잡한 과정을 거쳐 정면으로 만든다고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Represnet</a:t>
            </a:r>
            <a:r>
              <a:rPr kumimoji="1" lang="ko-KR" altLang="en-US" dirty="0"/>
              <a:t>과정에서는 </a:t>
            </a:r>
            <a:r>
              <a:rPr kumimoji="1" lang="en-US" altLang="ko-KR" dirty="0"/>
              <a:t>C1,M2,C3</a:t>
            </a:r>
            <a:r>
              <a:rPr kumimoji="1" lang="ko-KR" altLang="en-US" dirty="0"/>
              <a:t>레이어에서는 </a:t>
            </a:r>
            <a:r>
              <a:rPr kumimoji="1" lang="ko-KR" altLang="en-US" dirty="0" err="1"/>
              <a:t>엣지나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텍스쳐와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low level 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추출한다</a:t>
            </a:r>
            <a:r>
              <a:rPr kumimoji="1" lang="en-US" altLang="ko-KR" dirty="0"/>
              <a:t>. L4~L6</a:t>
            </a:r>
            <a:r>
              <a:rPr kumimoji="1" lang="ko-KR" altLang="en-US" dirty="0"/>
              <a:t>에서는 일반 </a:t>
            </a:r>
            <a:r>
              <a:rPr kumimoji="1" lang="en-US" altLang="ko-KR" dirty="0"/>
              <a:t>convolution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sharing</a:t>
            </a:r>
            <a:r>
              <a:rPr kumimoji="1" lang="ko-KR" altLang="en-US" dirty="0"/>
              <a:t>하지 않고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ko-KR" altLang="en-US" dirty="0" err="1"/>
              <a:t>픽셀별로</a:t>
            </a:r>
            <a:r>
              <a:rPr kumimoji="1" lang="ko-KR" altLang="en-US" dirty="0"/>
              <a:t> 다른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을 학습한다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이미지의 </a:t>
            </a:r>
            <a:r>
              <a:rPr kumimoji="1" lang="en-US" altLang="ko-KR" dirty="0"/>
              <a:t>variation</a:t>
            </a:r>
            <a:r>
              <a:rPr kumimoji="1" lang="ko-KR" altLang="en-US" dirty="0"/>
              <a:t>이 작기 때문에 다른 눈이면 눈과 관련된 피처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코면</a:t>
            </a:r>
            <a:r>
              <a:rPr kumimoji="1" lang="ko-KR" altLang="en-US" dirty="0"/>
              <a:t> 코와 관련된 피처로 각자 다른 영역에서 다른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학습하는 것이 더 좋은 성능을 이끌어낸다고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이미지를 정면으로 </a:t>
            </a:r>
            <a:r>
              <a:rPr kumimoji="1" lang="ko-KR" altLang="en-US" dirty="0" err="1"/>
              <a:t>바라보도록하고</a:t>
            </a:r>
            <a:r>
              <a:rPr kumimoji="1" lang="ko-KR" altLang="en-US" dirty="0"/>
              <a:t> 다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했기 때문에 특정 위치에 눈 또는 코가 위치할 것이기에 이러한 방법이 문제가 되지 않는다고 한다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이렇게 되면 </a:t>
            </a:r>
            <a:r>
              <a:rPr kumimoji="1" lang="ko-KR" altLang="en-US" dirty="0" err="1"/>
              <a:t>파라미터가</a:t>
            </a:r>
            <a:r>
              <a:rPr kumimoji="1" lang="ko-KR" altLang="en-US" dirty="0"/>
              <a:t> 무진장 </a:t>
            </a:r>
            <a:r>
              <a:rPr kumimoji="1" lang="ko-KR" altLang="en-US" dirty="0" err="1"/>
              <a:t>많아질텐데</a:t>
            </a:r>
            <a:r>
              <a:rPr kumimoji="1" lang="ko-KR" altLang="en-US" dirty="0"/>
              <a:t> 이로 인해 학습시간이 </a:t>
            </a:r>
            <a:r>
              <a:rPr kumimoji="1" lang="ko-KR" altLang="en-US" dirty="0" err="1"/>
              <a:t>오래걸린다고는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최종적으로 </a:t>
            </a:r>
            <a:r>
              <a:rPr kumimoji="1" lang="en-US" altLang="ko-KR" dirty="0"/>
              <a:t>4096</a:t>
            </a:r>
            <a:r>
              <a:rPr kumimoji="1" lang="ko-KR" altLang="en-US" dirty="0"/>
              <a:t>차원의 피처를 뽑고 이를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이용하여 </a:t>
            </a:r>
            <a:r>
              <a:rPr kumimoji="1" lang="en-US" altLang="ko-KR" dirty="0"/>
              <a:t>classify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에서 생긴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네트워크를 학습시켜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fine-tuning 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07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테스트 시에는 이미지를 </a:t>
            </a:r>
            <a:r>
              <a:rPr kumimoji="1" lang="en-US" altLang="ko-KR" dirty="0" err="1"/>
              <a:t>cnn</a:t>
            </a:r>
            <a:r>
              <a:rPr kumimoji="1" lang="en-US" altLang="ko-KR" dirty="0"/>
              <a:t> </a:t>
            </a:r>
            <a:r>
              <a:rPr kumimoji="1" lang="ko-KR" altLang="en-US" dirty="0"/>
              <a:t>네트워크에 넣어 </a:t>
            </a:r>
            <a:r>
              <a:rPr kumimoji="1" lang="en-US" altLang="ko-KR" dirty="0"/>
              <a:t>4096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Siamese network</a:t>
            </a:r>
            <a:r>
              <a:rPr kumimoji="1" lang="ko-KR" altLang="en-US" dirty="0"/>
              <a:t>에 넣는다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네트워크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지나는 것이다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share</a:t>
            </a:r>
            <a:r>
              <a:rPr kumimoji="1" lang="ko-KR" altLang="en-US" dirty="0"/>
              <a:t>하는 동일한 네트워크를 두개 사용하여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각각의 같은 네트워크에 다른 사람을 넣어서 </a:t>
            </a:r>
            <a:r>
              <a:rPr kumimoji="1" lang="ko-KR" altLang="en-US" dirty="0" err="1"/>
              <a:t>피처간의</a:t>
            </a:r>
            <a:r>
              <a:rPr kumimoji="1" lang="ko-KR" altLang="en-US" dirty="0"/>
              <a:t> 거리를 비교해 </a:t>
            </a:r>
            <a:r>
              <a:rPr kumimoji="1" lang="ko-KR" altLang="en-US" dirty="0" err="1"/>
              <a:t>같은사람인지</a:t>
            </a:r>
            <a:r>
              <a:rPr kumimoji="1" lang="ko-KR" altLang="en-US" dirty="0"/>
              <a:t> 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사람인지를 판별할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여기서 이건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만 가능</a:t>
            </a:r>
            <a:r>
              <a:rPr kumimoji="1" lang="en-US" altLang="ko-KR" dirty="0"/>
              <a:t>, recognition</a:t>
            </a:r>
            <a:r>
              <a:rPr kumimoji="1" lang="ko-KR" altLang="en-US" dirty="0"/>
              <a:t>은 불가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70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다음에 나온 논문이 </a:t>
            </a:r>
            <a:r>
              <a:rPr kumimoji="1" lang="en-US" altLang="ko-KR" dirty="0"/>
              <a:t>Nips 2014</a:t>
            </a:r>
            <a:r>
              <a:rPr kumimoji="1" lang="ko-KR" altLang="en-US" dirty="0"/>
              <a:t>년에 나왔다</a:t>
            </a:r>
            <a:r>
              <a:rPr kumimoji="1" lang="en-US" altLang="ko-KR" dirty="0"/>
              <a:t>. DeepID2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identification</a:t>
            </a:r>
            <a:r>
              <a:rPr kumimoji="1" lang="ko-KR" altLang="en-US" dirty="0"/>
              <a:t>도 가능하게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여기서부터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metric learning </a:t>
            </a:r>
            <a:r>
              <a:rPr kumimoji="1" lang="ko-KR" altLang="en-US" dirty="0"/>
              <a:t>이라는 개념을 사용하기 시작하기 때문에 </a:t>
            </a:r>
            <a:r>
              <a:rPr kumimoji="1" lang="en-US" altLang="ko-KR" dirty="0"/>
              <a:t>metric learning</a:t>
            </a:r>
            <a:r>
              <a:rPr kumimoji="1" lang="ko-KR" altLang="en-US" dirty="0"/>
              <a:t>뭔지 살짝 집고 넘어가면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Mertric</a:t>
            </a:r>
            <a:r>
              <a:rPr kumimoji="1" lang="en-US" altLang="ko-KR" dirty="0"/>
              <a:t> learning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metric,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distance, </a:t>
            </a:r>
            <a:r>
              <a:rPr kumimoji="1" lang="ko-KR" altLang="en-US" dirty="0"/>
              <a:t>거리 또는 </a:t>
            </a:r>
            <a:r>
              <a:rPr kumimoji="1" lang="en-US" altLang="ko-KR" dirty="0"/>
              <a:t>similarity,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학습하는 방법을 말한다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68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피처를 뽑는 건 똑같은데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이 원래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만 사용하였는데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verification</a:t>
            </a:r>
            <a:r>
              <a:rPr kumimoji="1" lang="ko-KR" altLang="en-US" dirty="0"/>
              <a:t>을 함께 사용하게 되었다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유클리디안</a:t>
            </a:r>
            <a:r>
              <a:rPr kumimoji="1" lang="ko-KR" altLang="en-US" dirty="0"/>
              <a:t> 거리를 이용해 두 장이 같은 </a:t>
            </a:r>
            <a:r>
              <a:rPr kumimoji="1" lang="ko-KR" altLang="en-US" dirty="0" err="1"/>
              <a:t>아이디면</a:t>
            </a:r>
            <a:r>
              <a:rPr kumimoji="1" lang="ko-KR" altLang="en-US" dirty="0"/>
              <a:t> 두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줄이는 쪽으로 학습을 시키고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장이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다른 </a:t>
            </a:r>
            <a:r>
              <a:rPr kumimoji="1" lang="ko-KR" altLang="en-US" dirty="0" err="1"/>
              <a:t>아이디면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늘리는 쪽으로 학습시킨다</a:t>
            </a:r>
            <a:r>
              <a:rPr kumimoji="1" lang="en-US" altLang="ko-KR" dirty="0"/>
              <a:t>. M</a:t>
            </a:r>
            <a:r>
              <a:rPr kumimoji="1" lang="ko-KR" altLang="en-US" dirty="0"/>
              <a:t>이라는 마진을 둬서 </a:t>
            </a:r>
            <a:r>
              <a:rPr kumimoji="1" lang="en-US" altLang="ko-KR" dirty="0"/>
              <a:t>m</a:t>
            </a:r>
            <a:r>
              <a:rPr kumimoji="1" lang="ko-KR" altLang="en-US" dirty="0"/>
              <a:t>이상이 되도록 한다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그리고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최종적으로  </a:t>
            </a:r>
            <a:r>
              <a:rPr kumimoji="1" lang="en-US" altLang="ko-KR" dirty="0"/>
              <a:t>joint </a:t>
            </a:r>
            <a:r>
              <a:rPr kumimoji="1" lang="en-US" altLang="ko-KR" dirty="0" err="1"/>
              <a:t>bayeisan</a:t>
            </a:r>
            <a:r>
              <a:rPr kumimoji="1" lang="ko-KR" altLang="en-US" dirty="0"/>
              <a:t>이라는 것을  사용하여 </a:t>
            </a:r>
            <a:r>
              <a:rPr kumimoji="1" lang="en-US" altLang="ko-KR" dirty="0"/>
              <a:t>fine tuning</a:t>
            </a:r>
            <a:r>
              <a:rPr kumimoji="1" lang="ko-KR" altLang="en-US" dirty="0"/>
              <a:t>시키면 성능이 조금 더 좋아진다고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39152-8082-EE44-8804-C1BEB35D541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97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37EF3-CD97-DF46-B3A2-7D3F6E8BC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A5A79D-5C3D-E043-902B-E25F4B654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6D9D5-2EAE-674C-BA5C-5878710D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51C86-C8FC-F245-8B38-093EFB6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13BE5-8186-8941-B851-422F40E0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70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9CEEF-A8B1-BA45-AEEF-1025AAF0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AC458-FD37-E34C-8B61-410C88176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6B822-883A-EF4B-A79A-C059907E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C29A8-E8DC-A844-9789-D70F2703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44402-0DCD-2046-A077-AE94981A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689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0033-3FC2-8146-B7FF-C79FBC35E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0823-A3F8-CB47-9348-83F7D8E5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28DF8-4449-3142-BCA0-06ADF7A2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C1FDF-FC6D-4948-BC8F-97F96548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96485-1271-F34D-9B5E-B0FCE893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51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99D75-F191-E24F-8CB8-4567903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4C97F-A21D-8440-9F7C-1391E6479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850EF-7BE2-A746-A472-1853CC85E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4F0E5-7E5C-F947-8BFE-9F965635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4C249-9015-D949-870B-BD35C65E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194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7ADA9-3B4A-9549-A806-F4344C7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AFCDE-173B-A043-8EFC-4F17D653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B7255-C086-FF4A-906B-9EE6B802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5613A-3E1E-9445-9364-93794795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DD47F-A2CE-B140-8299-256A8526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94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0AA54-545E-314F-A636-AF132E59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BED5C-BCCA-BB42-B847-A3F9C7AA6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1E2A3-2B79-F841-95DA-2A12CA198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92F3B-7CEE-7D4B-98D2-6915979B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AAEB1-AE13-7742-B532-95F57E60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8BAAB-834C-F94A-A87A-5907B6C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39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8699A-A9E0-EA47-B684-1002A1B6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6B3466-E548-B942-9FE7-AD8FE1EFD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16DAE0-3A3D-024B-9F4F-FF1F0A28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90A639-96D7-DF4B-9676-7EA96D05D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D18FDC-12D5-F845-B175-05D6D4F66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75FFFE-CE00-D049-9FC4-6F890C77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6AC772-EEF2-CE40-8A08-76326C5E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888125-1B68-DD49-816A-BCCEE2AF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871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1364B-282A-3E4B-B273-DE17ECAA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EFB07A-3026-FD4B-985A-A36C3159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F73EC4-775C-9A47-9DB9-DD66FA09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468AB-FFAE-BD45-B730-500DFB2D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36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C74BC-C9B3-3B49-AB39-0E8732C8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46FAE0-37D3-C84B-8497-638ED582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CAE68-70A3-7E4D-9F51-91F99492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88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99C9-5726-A443-9D04-F3A567B8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35C55-C187-EE4A-ABE7-DFE433533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BA54A-CABE-1645-900B-3E3F1EE4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3C8F0-5893-734C-BC7D-66B509AA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345D1-70EF-534C-80F3-79B2CD24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448ED-5697-BE4E-AC53-87D9FD01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487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F9565-7375-BE40-AE6C-9B412D94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F5A1CD-CB6E-BA49-97AB-245BF96CB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17EFCB-C1F2-5248-BC4E-BF02B8ECD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23F25-E564-5846-9D36-E59DAF1C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A2523-2B59-8F43-B042-DE62D376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FDAA9-0505-4A4D-ABD4-9D2E2F12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44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8403B1-DB35-6740-9E57-879F980C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7637B-E152-5A4E-A7CA-0F678D1C3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21181-D65E-0B47-A6FE-15D4FB28C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5EAD0-4EAD-1A4E-A3F4-60CFB9126AA4}" type="datetimeFigureOut">
              <a:rPr kumimoji="1" lang="ko-KR" altLang="en-US" smtClean="0"/>
              <a:t>2019. 9. 8.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5F33A-9C45-2445-B6E8-B8D1B7393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BC57B-27D4-504F-A2D0-A0A6F49C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DB502-EC31-CD4A-A188-4F8704686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77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2985" y="16850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</a:rPr>
              <a:t>FaceNet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: 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  <a:t>A Unified Embedding for</a:t>
            </a:r>
            <a:b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</a:rPr>
              <a:t>Face Recognition and Clustering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2939" y="4410931"/>
            <a:ext cx="9144000" cy="1655762"/>
          </a:xfrm>
        </p:spPr>
        <p:txBody>
          <a:bodyPr/>
          <a:lstStyle/>
          <a:p>
            <a:pPr algn="r"/>
            <a:r>
              <a:rPr lang="en-US" altLang="ko-KR" b="1" dirty="0"/>
              <a:t>M2019170</a:t>
            </a:r>
          </a:p>
          <a:p>
            <a:pPr algn="r"/>
            <a:r>
              <a:rPr lang="ko-KR" altLang="en-US" b="1" dirty="0"/>
              <a:t>허성실</a:t>
            </a:r>
          </a:p>
        </p:txBody>
      </p:sp>
    </p:spTree>
    <p:extLst>
      <p:ext uri="{BB962C8B-B14F-4D97-AF65-F5344CB8AC3E}">
        <p14:creationId xmlns:p14="http://schemas.microsoft.com/office/powerpoint/2010/main" val="426008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2" y="-420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DeepID2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AC02D-2D92-B041-B139-8F478313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93" y="2050462"/>
            <a:ext cx="5361102" cy="2179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F81A9-E73C-0C42-A2FD-DCEAB4E42847}"/>
              </a:ext>
            </a:extLst>
          </p:cNvPr>
          <p:cNvSpPr txBox="1"/>
          <p:nvPr/>
        </p:nvSpPr>
        <p:spPr>
          <a:xfrm>
            <a:off x="742152" y="1321356"/>
            <a:ext cx="8670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Fine-tune for Verification using Joint Bayesian ( 98.97 -&gt; 99.15%)</a:t>
            </a:r>
            <a:endParaRPr kumimoji="1" lang="ko-KR" alt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B47F-73B8-2945-9C7A-F759537DBAFF}"/>
              </a:ext>
            </a:extLst>
          </p:cNvPr>
          <p:cNvSpPr txBox="1"/>
          <p:nvPr/>
        </p:nvSpPr>
        <p:spPr>
          <a:xfrm>
            <a:off x="742152" y="2438400"/>
            <a:ext cx="5084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결합 </a:t>
            </a:r>
            <a:r>
              <a:rPr kumimoji="1" lang="ko-KR" altLang="en-US" b="1" dirty="0" err="1"/>
              <a:t>베이지안</a:t>
            </a:r>
            <a:r>
              <a:rPr kumimoji="1" lang="ko-KR" altLang="en-US" b="1" dirty="0"/>
              <a:t> 모델</a:t>
            </a:r>
            <a:r>
              <a:rPr kumimoji="1" lang="en-US" altLang="ko-KR" b="1" dirty="0"/>
              <a:t>(Joint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Bayesian)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얼굴 특징 벡터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얼굴의 내재적 특성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외재적 특성의 합으로 나타난다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D781C1-D7E1-0E4F-AAEE-A3797F33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40" y="3756961"/>
            <a:ext cx="1232952" cy="308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F5006-BD1B-AB42-8F71-C36D403C0703}"/>
              </a:ext>
            </a:extLst>
          </p:cNvPr>
          <p:cNvSpPr txBox="1"/>
          <p:nvPr/>
        </p:nvSpPr>
        <p:spPr>
          <a:xfrm>
            <a:off x="755905" y="4187985"/>
            <a:ext cx="508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dirty="0"/>
              <a:t>μ</a:t>
            </a:r>
            <a:r>
              <a:rPr lang="ko-KR" altLang="en-US" dirty="0"/>
              <a:t>와 </a:t>
            </a:r>
            <a:r>
              <a:rPr lang="el-GR" altLang="ko-KR" dirty="0"/>
              <a:t>ε</a:t>
            </a:r>
            <a:r>
              <a:rPr lang="ko-KR" altLang="en-US" dirty="0"/>
              <a:t>은 정규분포를 따른다고 가정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 얼굴이 같을 확률 양수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반대면 음수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738382-BE07-9344-A319-8D47E6AC0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29" y="5240812"/>
            <a:ext cx="2500375" cy="6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65469F-8BE8-D240-9094-BC1F4A8FDE33}"/>
              </a:ext>
            </a:extLst>
          </p:cNvPr>
          <p:cNvSpPr/>
          <p:nvPr/>
        </p:nvSpPr>
        <p:spPr>
          <a:xfrm>
            <a:off x="1072896" y="4937760"/>
            <a:ext cx="9179018" cy="1292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2" y="-420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How about </a:t>
            </a:r>
            <a:r>
              <a:rPr kumimoji="1" lang="en-US" altLang="ko-KR" dirty="0" err="1"/>
              <a:t>Facenet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4FA0AF-B62E-6E44-8642-75C11C9E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8" y="1321356"/>
            <a:ext cx="9355800" cy="3522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9C106-528F-2D43-997E-1822AD598898}"/>
              </a:ext>
            </a:extLst>
          </p:cNvPr>
          <p:cNvSpPr txBox="1"/>
          <p:nvPr/>
        </p:nvSpPr>
        <p:spPr>
          <a:xfrm>
            <a:off x="1178088" y="5161287"/>
            <a:ext cx="4247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Before </a:t>
            </a:r>
            <a:r>
              <a:rPr kumimoji="1" lang="en-US" altLang="ko-KR" sz="1600" b="1" dirty="0" err="1"/>
              <a:t>FaceNet</a:t>
            </a:r>
            <a:endParaRPr kumimoji="1" lang="en-US" altLang="ko-KR" sz="1600" b="1" dirty="0"/>
          </a:p>
          <a:p>
            <a:pPr marL="285750" indent="-285750">
              <a:buFontTx/>
              <a:buChar char="-"/>
            </a:pPr>
            <a:r>
              <a:rPr kumimoji="1" lang="en-US" altLang="ko-KR" sz="1600" dirty="0"/>
              <a:t>Training using Identification Loss</a:t>
            </a:r>
          </a:p>
          <a:p>
            <a:r>
              <a:rPr kumimoji="1" lang="en-US" altLang="ko-KR" sz="1600" dirty="0"/>
              <a:t>( + contrastive Loss)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 dirty="0"/>
              <a:t>Fine Tune using Metric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1CA0C-9896-6F4D-BCDA-5092DE118B68}"/>
              </a:ext>
            </a:extLst>
          </p:cNvPr>
          <p:cNvSpPr txBox="1"/>
          <p:nvPr/>
        </p:nvSpPr>
        <p:spPr>
          <a:xfrm>
            <a:off x="6766562" y="5284397"/>
            <a:ext cx="3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 err="1"/>
              <a:t>FaceNet</a:t>
            </a:r>
            <a:r>
              <a:rPr kumimoji="1" lang="en-US" altLang="ko-KR" sz="1600" b="1" dirty="0"/>
              <a:t> </a:t>
            </a:r>
          </a:p>
          <a:p>
            <a:r>
              <a:rPr kumimoji="1" lang="en-US" altLang="ko-KR" sz="1600" dirty="0"/>
              <a:t>- Training using Metric Learning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608AB-76B7-344C-8555-13623DE64F93}"/>
              </a:ext>
            </a:extLst>
          </p:cNvPr>
          <p:cNvSpPr txBox="1"/>
          <p:nvPr/>
        </p:nvSpPr>
        <p:spPr>
          <a:xfrm>
            <a:off x="5425440" y="5490477"/>
            <a:ext cx="75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vs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530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1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Abstract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029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7E598-CAEE-DF47-9B55-B28D290F0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35013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000" b="1" dirty="0"/>
              <a:t>얼굴 이미지</a:t>
            </a:r>
            <a:r>
              <a:rPr kumimoji="1" lang="ko-KR" altLang="en-US" sz="2000" dirty="0"/>
              <a:t>에서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 err="1"/>
              <a:t>유클리디안</a:t>
            </a:r>
            <a:r>
              <a:rPr kumimoji="1" lang="ko-KR" altLang="en-US" sz="2000" b="1" dirty="0"/>
              <a:t> 공간</a:t>
            </a:r>
            <a:r>
              <a:rPr kumimoji="1" lang="ko-KR" altLang="en-US" sz="2000" dirty="0"/>
              <a:t>으로 매핑하는 것을 학습</a:t>
            </a:r>
            <a:endParaRPr kumimoji="1" lang="en-US" altLang="ko-KR" sz="2000" b="1" dirty="0"/>
          </a:p>
          <a:p>
            <a:pPr marL="0" indent="0">
              <a:buNone/>
            </a:pPr>
            <a:r>
              <a:rPr kumimoji="1" lang="en-US" altLang="ko-KR" sz="2000" dirty="0"/>
              <a:t>-&gt; task(face recognition, verification and clustering) </a:t>
            </a:r>
            <a:r>
              <a:rPr kumimoji="1" lang="ko-KR" altLang="en-US" sz="2000" dirty="0"/>
              <a:t>수행이 </a:t>
            </a:r>
            <a:r>
              <a:rPr kumimoji="1" lang="ko-KR" altLang="en-US" sz="2000" dirty="0" err="1"/>
              <a:t>쉬워짐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r>
              <a:rPr kumimoji="1" lang="ko-KR" altLang="en-US" sz="2000" dirty="0"/>
              <a:t>깊은 신경망을 사용하여 </a:t>
            </a:r>
            <a:r>
              <a:rPr kumimoji="1" lang="ko-KR" altLang="en-US" sz="2000" b="1" dirty="0"/>
              <a:t>직접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임베딩하는</a:t>
            </a:r>
            <a:r>
              <a:rPr kumimoji="1" lang="ko-KR" altLang="en-US" sz="2000" dirty="0"/>
              <a:t> 것을 </a:t>
            </a:r>
            <a:r>
              <a:rPr kumimoji="1" lang="ko-KR" altLang="en-US" sz="2000" dirty="0" err="1"/>
              <a:t>최적화시킴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aligned matching /non-matching </a:t>
            </a:r>
            <a:r>
              <a:rPr kumimoji="1" lang="ko-KR" altLang="en-US" sz="2000" dirty="0"/>
              <a:t>얼굴을 이용한 </a:t>
            </a:r>
            <a:r>
              <a:rPr kumimoji="1" lang="en-US" altLang="ko-KR" sz="2000" b="1" dirty="0"/>
              <a:t>triplets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사용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정확도 </a:t>
            </a:r>
            <a:r>
              <a:rPr kumimoji="1" lang="en-US" altLang="ko-KR" sz="2000" dirty="0"/>
              <a:t>: 99.63% (LFW dataset) &amp; 95.12% (YouTube Faces DB)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79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2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9156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2ECA5A-7770-494F-8C1E-A7ED2F13A7F0}"/>
              </a:ext>
            </a:extLst>
          </p:cNvPr>
          <p:cNvSpPr/>
          <p:nvPr/>
        </p:nvSpPr>
        <p:spPr>
          <a:xfrm>
            <a:off x="1200695" y="2117280"/>
            <a:ext cx="2264228" cy="238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Face Euclidean embedding</a:t>
            </a:r>
          </a:p>
          <a:p>
            <a:pPr algn="ctr"/>
            <a:r>
              <a:rPr kumimoji="1" lang="en-US" altLang="ko-KR" dirty="0"/>
              <a:t>(128-D)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B32D10-E482-0D43-9BA9-9D24111039FA}"/>
              </a:ext>
            </a:extLst>
          </p:cNvPr>
          <p:cNvSpPr/>
          <p:nvPr/>
        </p:nvSpPr>
        <p:spPr>
          <a:xfrm>
            <a:off x="4515394" y="2630212"/>
            <a:ext cx="1763486" cy="135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Calculate distance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5FC76F-AB89-604E-9968-46A755698C09}"/>
              </a:ext>
            </a:extLst>
          </p:cNvPr>
          <p:cNvSpPr/>
          <p:nvPr/>
        </p:nvSpPr>
        <p:spPr>
          <a:xfrm>
            <a:off x="8586651" y="864175"/>
            <a:ext cx="1763486" cy="135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Verification</a:t>
            </a:r>
          </a:p>
          <a:p>
            <a:pPr algn="ctr"/>
            <a:r>
              <a:rPr kumimoji="1" lang="en-US" altLang="ko-KR" dirty="0"/>
              <a:t>(threshold)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AF5221-71B4-B547-8FE3-3BA94516AA83}"/>
              </a:ext>
            </a:extLst>
          </p:cNvPr>
          <p:cNvSpPr/>
          <p:nvPr/>
        </p:nvSpPr>
        <p:spPr>
          <a:xfrm>
            <a:off x="8584839" y="2601296"/>
            <a:ext cx="1763486" cy="135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Recognition</a:t>
            </a:r>
          </a:p>
          <a:p>
            <a:pPr algn="ctr"/>
            <a:r>
              <a:rPr kumimoji="1" lang="en-US" altLang="ko-KR" dirty="0"/>
              <a:t>(k-NN)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34DE50-4263-1944-8CA0-E0DA24BC5318}"/>
              </a:ext>
            </a:extLst>
          </p:cNvPr>
          <p:cNvSpPr/>
          <p:nvPr/>
        </p:nvSpPr>
        <p:spPr>
          <a:xfrm>
            <a:off x="8584839" y="4338417"/>
            <a:ext cx="1763486" cy="135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Clustering</a:t>
            </a:r>
          </a:p>
          <a:p>
            <a:pPr algn="ctr"/>
            <a:r>
              <a:rPr kumimoji="1" lang="en-US" altLang="ko-KR" dirty="0"/>
              <a:t>(K-means)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B04845-B46F-7042-B1F3-BFB92E0ECC8B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464923" y="3307451"/>
            <a:ext cx="105047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D6E434-03A4-5E48-B4CD-C15437F551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78880" y="1541414"/>
            <a:ext cx="2307771" cy="173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9091F9-B8DF-504F-958C-1BB4D2FB322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278880" y="3278535"/>
            <a:ext cx="2305959" cy="28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03796F3-EA26-A442-B6C7-2C27F70B622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278880" y="3307451"/>
            <a:ext cx="2305959" cy="17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90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1E756B-6FFB-4145-BDA2-E049D841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640" y="1402962"/>
            <a:ext cx="52578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threshold = 1.1</a:t>
            </a:r>
          </a:p>
          <a:p>
            <a:r>
              <a:rPr kumimoji="1" lang="en-US" altLang="ko-KR" sz="2000" dirty="0"/>
              <a:t>pose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illumination</a:t>
            </a:r>
            <a:r>
              <a:rPr kumimoji="1" lang="ko-KR" altLang="en-US" sz="2000" dirty="0"/>
              <a:t>이 있는 이미지에도 좋은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A106F2-D9C7-634D-9CE8-6EFC0B5F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41" y="1003340"/>
            <a:ext cx="4587421" cy="51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3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CBBB2-65BF-6543-9DD8-EBDEC043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328" y="2877312"/>
            <a:ext cx="10515600" cy="1739805"/>
          </a:xfrm>
        </p:spPr>
        <p:txBody>
          <a:bodyPr/>
          <a:lstStyle/>
          <a:p>
            <a:r>
              <a:rPr kumimoji="1" lang="en-US" altLang="ko-KR" sz="2000" b="1" dirty="0" err="1"/>
              <a:t>Facenet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얼굴 </a:t>
            </a:r>
            <a:r>
              <a:rPr kumimoji="1" lang="ko-KR" altLang="en-US" sz="2000" b="1" dirty="0" err="1"/>
              <a:t>인식용</a:t>
            </a:r>
            <a:r>
              <a:rPr kumimoji="1" lang="ko-KR" altLang="en-US" sz="2000" b="1" dirty="0"/>
              <a:t> 네트워크</a:t>
            </a:r>
            <a:endParaRPr kumimoji="1" lang="en-US" altLang="ko-KR" sz="2000" b="1" dirty="0"/>
          </a:p>
          <a:p>
            <a:pPr>
              <a:buFontTx/>
              <a:buChar char="-"/>
            </a:pPr>
            <a:r>
              <a:rPr kumimoji="1" lang="en-US" altLang="ko-KR" sz="2000" dirty="0"/>
              <a:t>Tripled-based loss function</a:t>
            </a:r>
            <a:r>
              <a:rPr kumimoji="1" lang="ko-KR" altLang="en-US" sz="2000" dirty="0"/>
              <a:t>을 이용하여 직접 </a:t>
            </a:r>
            <a:r>
              <a:rPr kumimoji="1" lang="en-US" altLang="ko-KR" sz="2000" dirty="0"/>
              <a:t>128</a:t>
            </a:r>
            <a:r>
              <a:rPr kumimoji="1" lang="ko-KR" altLang="en-US" sz="2000" dirty="0"/>
              <a:t>차원 </a:t>
            </a:r>
            <a:r>
              <a:rPr kumimoji="1" lang="ko-KR" altLang="en-US" sz="2000" dirty="0" err="1"/>
              <a:t>임베딩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Loss</a:t>
            </a:r>
            <a:r>
              <a:rPr kumimoji="1" lang="ko-KR" altLang="en-US" sz="2000" dirty="0"/>
              <a:t>는 같은 얼굴은 가깝게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다른 얼굴은 멀게 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Novel online negative exemplar mining strategy </a:t>
            </a:r>
            <a:r>
              <a:rPr kumimoji="1" lang="ko-KR" altLang="en-US" sz="2000" dirty="0"/>
              <a:t>이용</a:t>
            </a:r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CD6E6E-205E-1041-8BCE-67D082CAEA0A}"/>
              </a:ext>
            </a:extLst>
          </p:cNvPr>
          <p:cNvSpPr txBox="1">
            <a:spLocks/>
          </p:cNvSpPr>
          <p:nvPr/>
        </p:nvSpPr>
        <p:spPr>
          <a:xfrm>
            <a:off x="1100328" y="820515"/>
            <a:ext cx="10515600" cy="186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b="1" dirty="0"/>
              <a:t>이전 얼굴 </a:t>
            </a:r>
            <a:r>
              <a:rPr kumimoji="1" lang="ko-KR" altLang="en-US" sz="2000" b="1" dirty="0" err="1"/>
              <a:t>인식용</a:t>
            </a:r>
            <a:r>
              <a:rPr kumimoji="1" lang="ko-KR" altLang="en-US" sz="2000" b="1" dirty="0"/>
              <a:t> 네트워크</a:t>
            </a:r>
            <a:endParaRPr kumimoji="1" lang="en-US" altLang="ko-KR" sz="2000" b="1" dirty="0"/>
          </a:p>
          <a:p>
            <a:pPr>
              <a:buFontTx/>
              <a:buChar char="-"/>
            </a:pPr>
            <a:r>
              <a:rPr kumimoji="1" lang="ko-KR" altLang="en-US" sz="2000" dirty="0"/>
              <a:t>중간에 </a:t>
            </a:r>
            <a:r>
              <a:rPr kumimoji="1" lang="en-US" altLang="ko-KR" sz="2000" dirty="0"/>
              <a:t>bottleneck layers 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간접적 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 비효율적</a:t>
            </a: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- </a:t>
            </a:r>
            <a:r>
              <a:rPr kumimoji="1" lang="ko-KR" altLang="en-US" sz="2000" dirty="0"/>
              <a:t>그 외</a:t>
            </a:r>
            <a:r>
              <a:rPr kumimoji="1" lang="en-US" altLang="ko-KR" sz="2000" dirty="0"/>
              <a:t> (PCA</a:t>
            </a:r>
            <a:r>
              <a:rPr kumimoji="1" lang="ko-KR" altLang="en-US" sz="2000" dirty="0"/>
              <a:t>로 벡터 축소</a:t>
            </a:r>
            <a:r>
              <a:rPr kumimoji="1" lang="en-US" altLang="ko-KR" sz="2000" dirty="0"/>
              <a:t>, 2D or 3D alignment, Classification &amp; Verification loss </a:t>
            </a:r>
            <a:r>
              <a:rPr kumimoji="1" lang="ko-KR" altLang="en-US" sz="2000" dirty="0"/>
              <a:t>혼합</a:t>
            </a:r>
            <a:r>
              <a:rPr kumimoji="1" lang="en-US" altLang="ko-KR" sz="2000" dirty="0"/>
              <a:t>)</a:t>
            </a:r>
          </a:p>
          <a:p>
            <a:pPr>
              <a:buFontTx/>
              <a:buChar char="-"/>
            </a:pP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DE31C4-EAE8-7C4A-BA1B-1C45D01D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5" y="4617117"/>
            <a:ext cx="6523172" cy="14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8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3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Method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2876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F1A2-10D0-434A-A17C-B010BF2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76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3.1 Triplet Loss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1E01D-7356-F843-BBCE-3BF1AF33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335"/>
            <a:ext cx="10515600" cy="425062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같으면 가깝게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다르면 멀게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F0997A-E5A6-0549-A1ED-D84BE23B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5" y="3676635"/>
            <a:ext cx="5486141" cy="138889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900624-77F5-9F4B-88A0-3E78F9FBC10F}"/>
              </a:ext>
            </a:extLst>
          </p:cNvPr>
          <p:cNvGrpSpPr/>
          <p:nvPr/>
        </p:nvGrpSpPr>
        <p:grpSpPr>
          <a:xfrm>
            <a:off x="935736" y="3161045"/>
            <a:ext cx="4385605" cy="2448642"/>
            <a:chOff x="7200803" y="1917461"/>
            <a:chExt cx="4385605" cy="244864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61B7968-03BE-9444-AF24-213604A8B23A}"/>
                </a:ext>
              </a:extLst>
            </p:cNvPr>
            <p:cNvGrpSpPr/>
            <p:nvPr/>
          </p:nvGrpSpPr>
          <p:grpSpPr>
            <a:xfrm>
              <a:off x="7423557" y="1917461"/>
              <a:ext cx="1009827" cy="1490663"/>
              <a:chOff x="6985142" y="1690688"/>
              <a:chExt cx="1009827" cy="149066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BC2AC05-8CAB-2849-85FF-5ABA765AA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8669" y="1690688"/>
                <a:ext cx="789754" cy="110363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652B1-D39D-0548-B54D-38F0582912F7}"/>
                  </a:ext>
                </a:extLst>
              </p:cNvPr>
              <p:cNvSpPr txBox="1"/>
              <p:nvPr/>
            </p:nvSpPr>
            <p:spPr>
              <a:xfrm>
                <a:off x="6985142" y="2812019"/>
                <a:ext cx="1009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anchor</a:t>
                </a:r>
                <a:endParaRPr kumimoji="1"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ECA72-BC78-9C42-ADF3-AA6CCA1E9594}"/>
                </a:ext>
              </a:extLst>
            </p:cNvPr>
            <p:cNvGrpSpPr/>
            <p:nvPr/>
          </p:nvGrpSpPr>
          <p:grpSpPr>
            <a:xfrm>
              <a:off x="8216899" y="2718317"/>
              <a:ext cx="1202800" cy="1463120"/>
              <a:chOff x="8210349" y="2087563"/>
              <a:chExt cx="1202800" cy="146312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120D9C8-E46E-A24D-8B63-BD254E1BF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9675" y="2087563"/>
                <a:ext cx="789754" cy="110363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82328-0E05-484F-8479-0E35BA977564}"/>
                  </a:ext>
                </a:extLst>
              </p:cNvPr>
              <p:cNvSpPr txBox="1"/>
              <p:nvPr/>
            </p:nvSpPr>
            <p:spPr>
              <a:xfrm>
                <a:off x="8210349" y="3181351"/>
                <a:ext cx="120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positive</a:t>
                </a:r>
                <a:endParaRPr kumimoji="1"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E4FFA-E244-9F4B-B5C3-0AD0E66ABB28}"/>
                </a:ext>
              </a:extLst>
            </p:cNvPr>
            <p:cNvSpPr txBox="1"/>
            <p:nvPr/>
          </p:nvSpPr>
          <p:spPr>
            <a:xfrm>
              <a:off x="10383608" y="3361919"/>
              <a:ext cx="120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negative</a:t>
              </a:r>
              <a:endParaRPr kumimoji="1"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9275394-464E-3B41-B7A9-2134F5C23A6F}"/>
                </a:ext>
              </a:extLst>
            </p:cNvPr>
            <p:cNvCxnSpPr>
              <a:cxnSpLocks/>
            </p:cNvCxnSpPr>
            <p:nvPr/>
          </p:nvCxnSpPr>
          <p:spPr>
            <a:xfrm>
              <a:off x="9236767" y="3054313"/>
              <a:ext cx="12002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구부러진 연결선[U] 20">
              <a:extLst>
                <a:ext uri="{FF2B5EF4-FFF2-40B4-BE49-F238E27FC236}">
                  <a16:creationId xmlns:a16="http://schemas.microsoft.com/office/drawing/2014/main" id="{D71C6D71-C02A-A544-9407-CC14571552BF}"/>
                </a:ext>
              </a:extLst>
            </p:cNvPr>
            <p:cNvCxnSpPr>
              <a:endCxn id="13" idx="2"/>
            </p:cNvCxnSpPr>
            <p:nvPr/>
          </p:nvCxnSpPr>
          <p:spPr>
            <a:xfrm>
              <a:off x="7887866" y="3546585"/>
              <a:ext cx="930433" cy="634852"/>
            </a:xfrm>
            <a:prstGeom prst="curvedConnector4">
              <a:avLst>
                <a:gd name="adj1" fmla="val 17682"/>
                <a:gd name="adj2" fmla="val 136008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A85146-5BFF-2D46-8F92-25A3A81A9A37}"/>
                </a:ext>
              </a:extLst>
            </p:cNvPr>
            <p:cNvSpPr txBox="1"/>
            <p:nvPr/>
          </p:nvSpPr>
          <p:spPr>
            <a:xfrm>
              <a:off x="9455427" y="2617513"/>
              <a:ext cx="650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멀게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A78DB-0149-A94C-AE99-EEF952C29C42}"/>
                </a:ext>
              </a:extLst>
            </p:cNvPr>
            <p:cNvSpPr txBox="1"/>
            <p:nvPr/>
          </p:nvSpPr>
          <p:spPr>
            <a:xfrm>
              <a:off x="7200803" y="3996771"/>
              <a:ext cx="11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가깝게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B35029A-9099-C049-AF46-7FF2D5B6C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22" y="3331854"/>
            <a:ext cx="808197" cy="12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0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32" y="246944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6000" dirty="0"/>
              <a:t>Background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3842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ED3683-E58A-0B4C-B329-82FFFBC5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79" y="2123055"/>
            <a:ext cx="5905500" cy="107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1B6ADB-47BA-054A-87C3-43DF74DF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79" y="3596640"/>
            <a:ext cx="4008809" cy="235312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FCF6204-B03A-624B-97F6-B181ED3B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79" y="413091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3.1 Triplet Loss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584668-AD4B-D64B-A5FD-39B18751F297}"/>
              </a:ext>
            </a:extLst>
          </p:cNvPr>
          <p:cNvCxnSpPr/>
          <p:nvPr/>
        </p:nvCxnSpPr>
        <p:spPr>
          <a:xfrm>
            <a:off x="4547616" y="2865120"/>
            <a:ext cx="0" cy="731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4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F1A2-10D0-434A-A17C-B010BF2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981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3.2 Triplet Loss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1E01D-7356-F843-BBCE-3BF1AF33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264"/>
            <a:ext cx="10515600" cy="2715874"/>
          </a:xfrm>
        </p:spPr>
        <p:txBody>
          <a:bodyPr/>
          <a:lstStyle/>
          <a:p>
            <a:pPr>
              <a:buFontTx/>
              <a:buChar char="-"/>
            </a:pPr>
            <a:r>
              <a:rPr kumimoji="1" lang="en-US" altLang="ko-KR" dirty="0"/>
              <a:t>triplet</a:t>
            </a:r>
            <a:r>
              <a:rPr kumimoji="1" lang="ko-KR" altLang="en-US" dirty="0"/>
              <a:t>을 어떻게 고를까</a:t>
            </a:r>
            <a:r>
              <a:rPr kumimoji="1" lang="en-US" altLang="ko-KR" dirty="0"/>
              <a:t>?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CB2EC37-FFE4-8F4E-8319-651D2A84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22" y="2324896"/>
            <a:ext cx="5486141" cy="1388896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982AB3-0233-014C-BA03-70B603166E67}"/>
              </a:ext>
            </a:extLst>
          </p:cNvPr>
          <p:cNvCxnSpPr>
            <a:cxnSpLocks/>
          </p:cNvCxnSpPr>
          <p:nvPr/>
        </p:nvCxnSpPr>
        <p:spPr>
          <a:xfrm>
            <a:off x="5373493" y="4807706"/>
            <a:ext cx="0" cy="475488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08590F-B414-9D41-8609-001EC05DC466}"/>
              </a:ext>
            </a:extLst>
          </p:cNvPr>
          <p:cNvSpPr txBox="1"/>
          <p:nvPr/>
        </p:nvSpPr>
        <p:spPr>
          <a:xfrm>
            <a:off x="3011424" y="5629518"/>
            <a:ext cx="655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Train</a:t>
            </a:r>
            <a:r>
              <a:rPr kumimoji="1" lang="ko-KR" altLang="en-US" dirty="0">
                <a:solidFill>
                  <a:srgbClr val="FF0000"/>
                </a:solidFill>
              </a:rPr>
              <a:t>하기 어려운 </a:t>
            </a:r>
            <a:r>
              <a:rPr kumimoji="1" lang="en-US" altLang="ko-KR" b="1" dirty="0">
                <a:solidFill>
                  <a:srgbClr val="FF0000"/>
                </a:solidFill>
              </a:rPr>
              <a:t>hard</a:t>
            </a:r>
            <a:r>
              <a:rPr kumimoji="1" lang="ko-KR" altLang="en-US" dirty="0">
                <a:solidFill>
                  <a:srgbClr val="FF0000"/>
                </a:solidFill>
              </a:rPr>
              <a:t>한 </a:t>
            </a:r>
            <a:r>
              <a:rPr kumimoji="1" lang="en-US" altLang="ko-KR" dirty="0">
                <a:solidFill>
                  <a:srgbClr val="FF0000"/>
                </a:solidFill>
              </a:rPr>
              <a:t>triplet</a:t>
            </a:r>
            <a:r>
              <a:rPr kumimoji="1" lang="ko-KR" altLang="en-US" dirty="0">
                <a:solidFill>
                  <a:srgbClr val="FF0000"/>
                </a:solidFill>
              </a:rPr>
              <a:t>을 고르자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6A1C78-EB14-054A-BA80-A02F15ED0179}"/>
              </a:ext>
            </a:extLst>
          </p:cNvPr>
          <p:cNvSpPr txBox="1"/>
          <p:nvPr/>
        </p:nvSpPr>
        <p:spPr>
          <a:xfrm>
            <a:off x="1839470" y="3838656"/>
            <a:ext cx="7854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Train</a:t>
            </a:r>
            <a:r>
              <a:rPr kumimoji="1" lang="ko-KR" altLang="en-US" dirty="0"/>
              <a:t>하는 동안</a:t>
            </a:r>
            <a:r>
              <a:rPr kumimoji="1" lang="en-US" altLang="ko-KR" dirty="0"/>
              <a:t>, A,P,N </a:t>
            </a:r>
            <a:r>
              <a:rPr kumimoji="1" lang="ko-KR" altLang="en-US" dirty="0"/>
              <a:t>이 랜덤으로 골라진다면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위의 조건을 너무 쉽게 만족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ko-KR" altLang="en-US" dirty="0"/>
              <a:t>그렇게 되면 학습이 잘 되지 않는다</a:t>
            </a:r>
            <a:r>
              <a:rPr kumimoji="1" lang="en-US" altLang="ko-KR" dirty="0"/>
              <a:t>!!!</a:t>
            </a:r>
            <a:endParaRPr kumimoji="1" lang="ko-KR" altLang="en-US" dirty="0"/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2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35990-8F69-E447-9552-59D2058E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3.2 Triplet Selection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D9A0D-BF3C-084B-9ECB-B6CDF04C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64" y="1483860"/>
            <a:ext cx="10515600" cy="4351338"/>
          </a:xfrm>
        </p:spPr>
        <p:txBody>
          <a:bodyPr/>
          <a:lstStyle/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Hard positive</a:t>
            </a:r>
          </a:p>
          <a:p>
            <a:pPr marL="0" indent="0">
              <a:buNone/>
            </a:pPr>
            <a:r>
              <a:rPr kumimoji="1" lang="en-US" altLang="ko-KR" dirty="0"/>
              <a:t>- Hard negative</a:t>
            </a:r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0521E-E836-FF4A-8ED9-09923583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86" y="2029993"/>
            <a:ext cx="3416300" cy="45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68068-2877-5B47-9CCC-C25B9F91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86" y="2604145"/>
            <a:ext cx="3403600" cy="40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1ED1D6-AADB-BF49-95D1-F52109E1A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013" y="3429000"/>
            <a:ext cx="5933622" cy="25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35990-8F69-E447-9552-59D2058E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3.2 Triplet Selection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D9A0D-BF3C-084B-9ECB-B6CDF04C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3" y="1825236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Offline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en-US" altLang="ko-KR" sz="2000" dirty="0" err="1"/>
              <a:t>neg_distance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/>
              <a:t>pos_distance</a:t>
            </a:r>
            <a:r>
              <a:rPr kumimoji="1" lang="en-US" altLang="ko-KR" sz="2000" dirty="0"/>
              <a:t> &lt; margin</a:t>
            </a:r>
            <a:r>
              <a:rPr kumimoji="1" lang="ko-KR" altLang="en-US" sz="2000" dirty="0"/>
              <a:t>인 데이터가 </a:t>
            </a:r>
            <a:r>
              <a:rPr kumimoji="1" lang="en-US" altLang="ko-KR" sz="2000" dirty="0"/>
              <a:t>hard triplets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but, </a:t>
            </a:r>
            <a:r>
              <a:rPr kumimoji="1" lang="ko-KR" altLang="en-US" sz="2000" dirty="0"/>
              <a:t>매 </a:t>
            </a:r>
            <a:r>
              <a:rPr kumimoji="1" lang="en-US" altLang="ko-KR" sz="2000" dirty="0"/>
              <a:t>step</a:t>
            </a:r>
            <a:r>
              <a:rPr kumimoji="1" lang="ko-KR" altLang="en-US" sz="2000" dirty="0"/>
              <a:t>마다 모든 데이터를 보는 것은 너무 많다</a:t>
            </a:r>
            <a:r>
              <a:rPr kumimoji="1" lang="en-US" altLang="ko-KR" sz="2000" dirty="0"/>
              <a:t>.</a:t>
            </a:r>
          </a:p>
          <a:p>
            <a:pPr>
              <a:buFontTx/>
              <a:buChar char="-"/>
            </a:pPr>
            <a:endParaRPr kumimoji="1" lang="en-US" altLang="ko-KR" sz="2000" dirty="0"/>
          </a:p>
          <a:p>
            <a:r>
              <a:rPr kumimoji="1" lang="en-US" altLang="ko-KR" dirty="0"/>
              <a:t>Online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Mini batch </a:t>
            </a:r>
            <a:r>
              <a:rPr kumimoji="1" lang="ko-KR" altLang="en-US" sz="2000" dirty="0"/>
              <a:t>당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한 </a:t>
            </a:r>
            <a:r>
              <a:rPr kumimoji="1" lang="en-US" altLang="ko-KR" sz="2000" dirty="0"/>
              <a:t>ID</a:t>
            </a:r>
            <a:r>
              <a:rPr kumimoji="1" lang="ko-KR" altLang="en-US" sz="2000" dirty="0"/>
              <a:t>당 </a:t>
            </a:r>
            <a:r>
              <a:rPr kumimoji="1" lang="en-US" altLang="ko-KR" sz="2000" dirty="0"/>
              <a:t>40</a:t>
            </a:r>
            <a:r>
              <a:rPr kumimoji="1" lang="ko-KR" altLang="en-US" sz="2000" dirty="0"/>
              <a:t>개의 데이터 사용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모든 </a:t>
            </a:r>
            <a:r>
              <a:rPr kumimoji="1" lang="en-US" altLang="ko-KR" sz="2000" dirty="0"/>
              <a:t>positive </a:t>
            </a:r>
            <a:r>
              <a:rPr kumimoji="1" lang="ko-KR" altLang="en-US" sz="2000" dirty="0"/>
              <a:t>사용</a:t>
            </a:r>
            <a:r>
              <a:rPr kumimoji="1" lang="en-US" altLang="ko-KR" sz="2000" dirty="0"/>
              <a:t> -&gt; </a:t>
            </a:r>
            <a:r>
              <a:rPr kumimoji="1" lang="ko-KR" altLang="en-US" sz="2000" dirty="0"/>
              <a:t>안정적인 학습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초반에 약간 빠른 수렴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학습 초반에 </a:t>
            </a:r>
            <a:r>
              <a:rPr kumimoji="1" lang="en-US" altLang="ko-KR" sz="2000" dirty="0"/>
              <a:t>Hard-negative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 것은 불안정 </a:t>
            </a:r>
            <a:r>
              <a:rPr kumimoji="1" lang="en-US" altLang="ko-KR" sz="2000" dirty="0"/>
              <a:t>-&gt; semi-hard </a:t>
            </a:r>
            <a:r>
              <a:rPr kumimoji="1" lang="ko-KR" altLang="en-US" sz="2000" dirty="0"/>
              <a:t>사용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95995-8ACE-D047-BECB-3BA76BD2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53" y="5336486"/>
            <a:ext cx="497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1954-0A01-F047-9184-5DA71B9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3.3 Method - 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BA043-DA36-0F46-BDC7-A9433CAB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8" y="1690688"/>
            <a:ext cx="5513832" cy="3892423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Category 1</a:t>
            </a:r>
          </a:p>
          <a:p>
            <a:pPr>
              <a:buFontTx/>
              <a:buChar char="-"/>
            </a:pPr>
            <a:r>
              <a:rPr kumimoji="1" lang="en-US" altLang="ko-KR" sz="1800" dirty="0" err="1"/>
              <a:t>Zeiler&amp;Fergus</a:t>
            </a:r>
            <a:r>
              <a:rPr kumimoji="1" lang="ko-KR" altLang="en-US" sz="1800" dirty="0"/>
              <a:t> 기반 모델</a:t>
            </a:r>
            <a:endParaRPr kumimoji="1" lang="en-US" altLang="ko-KR" sz="1800" dirty="0"/>
          </a:p>
          <a:p>
            <a:pPr>
              <a:buFontTx/>
              <a:buChar char="-"/>
            </a:pPr>
            <a:r>
              <a:rPr kumimoji="1" lang="en-US" altLang="ko-KR" sz="1800" dirty="0"/>
              <a:t>1x1 convolution </a:t>
            </a:r>
            <a:r>
              <a:rPr kumimoji="1" lang="ko-KR" altLang="en-US" sz="1800" dirty="0"/>
              <a:t>추가</a:t>
            </a:r>
            <a:endParaRPr kumimoji="1" lang="en-US" altLang="ko-KR" sz="1800" dirty="0"/>
          </a:p>
          <a:p>
            <a:pPr>
              <a:buFontTx/>
              <a:buChar char="-"/>
            </a:pPr>
            <a:r>
              <a:rPr kumimoji="1" lang="en-US" altLang="ko-KR" sz="1800" dirty="0"/>
              <a:t>NN1</a:t>
            </a:r>
          </a:p>
          <a:p>
            <a:pPr>
              <a:buFontTx/>
              <a:buChar char="-"/>
            </a:pPr>
            <a:endParaRPr kumimoji="1" lang="en-US" altLang="ko-KR" sz="1800" dirty="0"/>
          </a:p>
          <a:p>
            <a:r>
              <a:rPr kumimoji="1" lang="en-US" altLang="ko-KR" sz="1800" dirty="0"/>
              <a:t>Category 2</a:t>
            </a:r>
          </a:p>
          <a:p>
            <a:pPr>
              <a:buFontTx/>
              <a:buChar char="-"/>
            </a:pPr>
            <a:r>
              <a:rPr kumimoji="1" lang="en-US" altLang="ko-KR" sz="1800" dirty="0" err="1"/>
              <a:t>GoogleNet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기반 모델</a:t>
            </a:r>
            <a:endParaRPr kumimoji="1" lang="en-US" altLang="ko-KR" sz="1800" dirty="0"/>
          </a:p>
          <a:p>
            <a:pPr>
              <a:buFontTx/>
              <a:buChar char="-"/>
            </a:pPr>
            <a:r>
              <a:rPr kumimoji="1" lang="en-US" altLang="ko-KR" sz="1800" dirty="0"/>
              <a:t>NN2 ~ 4</a:t>
            </a:r>
            <a:r>
              <a:rPr kumimoji="1" lang="ko-KR" altLang="en-US" sz="1800" dirty="0"/>
              <a:t>의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입력크기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220x220, 160x160, 96x96</a:t>
            </a:r>
          </a:p>
          <a:p>
            <a:pPr>
              <a:buFontTx/>
              <a:buChar char="-"/>
            </a:pPr>
            <a:r>
              <a:rPr kumimoji="1" lang="en-US" altLang="ko-KR" sz="1800" dirty="0"/>
              <a:t>NNS1~4 : </a:t>
            </a:r>
            <a:r>
              <a:rPr kumimoji="1" lang="ko-KR" altLang="en-US" sz="1800" dirty="0"/>
              <a:t>모바일을 위한 작은 모델들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A9D558-D67A-5A41-9244-640E707C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88" y="1232916"/>
            <a:ext cx="3618201" cy="4045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13590-784D-3B43-BB38-A5CE5258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828" y="5278628"/>
            <a:ext cx="1270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4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016" y="2479604"/>
            <a:ext cx="8410375" cy="129209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sz="6000" dirty="0"/>
              <a:t>Datasets and Evaluation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79548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BD79F-76EE-6D4C-B12E-81D644EB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37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200" dirty="0"/>
              <a:t>Datasets</a:t>
            </a:r>
          </a:p>
          <a:p>
            <a:pPr marL="0" indent="0">
              <a:buNone/>
            </a:pPr>
            <a:r>
              <a:rPr kumimoji="1" lang="en-US" altLang="ko-KR" sz="2200" dirty="0"/>
              <a:t>-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Train datasets : </a:t>
            </a:r>
            <a:r>
              <a:rPr kumimoji="1" lang="ko-KR" altLang="en-US" sz="2200" dirty="0"/>
              <a:t>비공개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en-US" altLang="ko-KR" sz="2200" dirty="0"/>
              <a:t>- Test datasets : LFW, YouTube Faces Database</a:t>
            </a:r>
            <a:endParaRPr kumimoji="1" lang="ko-KR" altLang="en-US" sz="2200" dirty="0"/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Evaluation</a:t>
            </a:r>
          </a:p>
          <a:p>
            <a:pPr marL="0" indent="0">
              <a:buNone/>
            </a:pPr>
            <a:r>
              <a:rPr kumimoji="1" lang="en-US" altLang="ko-KR" sz="2200" dirty="0"/>
              <a:t>- Hold out cross validation </a:t>
            </a:r>
            <a:r>
              <a:rPr kumimoji="1" lang="ko-KR" altLang="en-US" sz="2200" dirty="0"/>
              <a:t>사용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en-US" altLang="ko-KR" sz="2200" dirty="0"/>
              <a:t>- Validation rate: </a:t>
            </a:r>
            <a:r>
              <a:rPr kumimoji="1" lang="ko-KR" altLang="en-US" sz="2200" dirty="0"/>
              <a:t>같은 사람을 같다고 예측한 비율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en-US" altLang="ko-KR" sz="2200" dirty="0"/>
              <a:t>- False accept rate: </a:t>
            </a:r>
            <a:r>
              <a:rPr kumimoji="1" lang="ko-KR" altLang="en-US" sz="2200" dirty="0"/>
              <a:t>다른 사람을 같다고 예측한 비율</a:t>
            </a:r>
            <a:endParaRPr kumimoji="1" lang="en-US" altLang="ko-KR" sz="2200" dirty="0"/>
          </a:p>
          <a:p>
            <a:endParaRPr kumimoji="1"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B98952-4409-174B-B102-1699C435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6" y="4676648"/>
            <a:ext cx="6957417" cy="1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5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92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sz="6000" dirty="0"/>
              <a:t>Experiments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89714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6D659-6FC5-0544-93E0-D2E334B4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696" y="1860598"/>
            <a:ext cx="3196771" cy="6021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Image Quality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EF5C8-6011-9D44-9DC6-CDC42E78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462715"/>
            <a:ext cx="5600700" cy="271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B99A93-ECD5-F642-9569-FA15C2D4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857" y="4471760"/>
            <a:ext cx="2997200" cy="195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2FF787-2F3D-4A41-8DE5-026A3664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849439"/>
            <a:ext cx="3606800" cy="19812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D28E722-4F7C-B842-AFC7-9E5675F0A079}"/>
              </a:ext>
            </a:extLst>
          </p:cNvPr>
          <p:cNvSpPr txBox="1">
            <a:spLocks/>
          </p:cNvSpPr>
          <p:nvPr/>
        </p:nvSpPr>
        <p:spPr>
          <a:xfrm>
            <a:off x="6560457" y="4017961"/>
            <a:ext cx="4793343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Embedding Dimensionality</a:t>
            </a:r>
            <a:endParaRPr kumimoji="1"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5DBCF8-C899-C54F-A282-9C74E13D9192}"/>
              </a:ext>
            </a:extLst>
          </p:cNvPr>
          <p:cNvSpPr txBox="1">
            <a:spLocks/>
          </p:cNvSpPr>
          <p:nvPr/>
        </p:nvSpPr>
        <p:spPr>
          <a:xfrm>
            <a:off x="6569529" y="1389629"/>
            <a:ext cx="3196771" cy="60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Training data size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862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748458-D300-564F-8555-F826C3C5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59" y="340518"/>
            <a:ext cx="5364202" cy="6176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ABF31E-60E5-5445-AFB6-538A44C6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1" y="794603"/>
            <a:ext cx="6518643" cy="57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DA963-6977-114C-98A6-CE74E718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93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Recognition System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59219-6B83-594E-B377-DA11BC16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5" y="1434656"/>
            <a:ext cx="11069315" cy="44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7000" dirty="0">
                <a:solidFill>
                  <a:srgbClr val="FFFFFF"/>
                </a:solidFill>
              </a:rPr>
              <a:t>6</a:t>
            </a:r>
            <a:endParaRPr kumimoji="1" lang="ko-KR" altLang="en-US" sz="7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28AA78-12E8-4F59-9B51-50EE3F86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680" y="2479604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6000" dirty="0"/>
              <a:t>Summary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46381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7D5C9-B2CA-0C43-B9A6-B1D5AE301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11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 Face verification</a:t>
            </a:r>
            <a:r>
              <a:rPr kumimoji="1" lang="ko-KR" altLang="en-US" dirty="0"/>
              <a:t>을 위해 직접 </a:t>
            </a:r>
            <a:r>
              <a:rPr kumimoji="1" lang="en-US" altLang="ko-KR" dirty="0"/>
              <a:t>Euclidean space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embedding </a:t>
            </a:r>
            <a:r>
              <a:rPr kumimoji="1" lang="ko-KR" altLang="en-US" dirty="0"/>
              <a:t>하는 것을 학습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ko-KR" altLang="en-US" dirty="0"/>
              <a:t>최소한의 </a:t>
            </a:r>
            <a:r>
              <a:rPr kumimoji="1" lang="en-US" altLang="ko-KR" dirty="0"/>
              <a:t>alignment</a:t>
            </a:r>
            <a:r>
              <a:rPr kumimoji="1" lang="ko-KR" altLang="en-US" dirty="0"/>
              <a:t>만 필요</a:t>
            </a:r>
            <a:r>
              <a:rPr kumimoji="1" lang="en-US" altLang="ko-KR" dirty="0"/>
              <a:t> (tight</a:t>
            </a:r>
            <a:r>
              <a:rPr kumimoji="1" lang="ko-KR" altLang="en-US" dirty="0"/>
              <a:t>한</a:t>
            </a:r>
            <a:r>
              <a:rPr kumimoji="1" lang="en-US" altLang="ko-KR" dirty="0"/>
              <a:t> crop</a:t>
            </a:r>
            <a:r>
              <a:rPr kumimoji="1" lang="ko-KR" altLang="en-US" dirty="0"/>
              <a:t>과정만 필요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067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2E4DA-3759-7442-BAE0-8F6456FC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7136"/>
            <a:ext cx="10515600" cy="546982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References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lang="en" altLang="ko-KR" sz="2000" dirty="0"/>
              <a:t>- Wang, Mei, and </a:t>
            </a:r>
            <a:r>
              <a:rPr lang="en" altLang="ko-KR" sz="2000" dirty="0" err="1"/>
              <a:t>Weihong</a:t>
            </a:r>
            <a:r>
              <a:rPr lang="en" altLang="ko-KR" sz="2000" dirty="0"/>
              <a:t> Deng. "Deep face recognition: A survey." </a:t>
            </a:r>
            <a:r>
              <a:rPr lang="en" altLang="ko-KR" sz="2000" i="1" dirty="0" err="1"/>
              <a:t>arXiv</a:t>
            </a:r>
            <a:r>
              <a:rPr lang="en" altLang="ko-KR" sz="2000" i="1" dirty="0"/>
              <a:t> preprint arXiv:1804.06655</a:t>
            </a:r>
            <a:r>
              <a:rPr lang="en" altLang="ko-KR" sz="2000" dirty="0"/>
              <a:t> (2018).</a:t>
            </a:r>
          </a:p>
          <a:p>
            <a:pPr marL="0" indent="0">
              <a:buNone/>
            </a:pPr>
            <a:r>
              <a:rPr lang="en" altLang="ko-KR" sz="2000" dirty="0"/>
              <a:t> </a:t>
            </a:r>
          </a:p>
          <a:p>
            <a:pPr marL="0" indent="0">
              <a:buNone/>
            </a:pPr>
            <a:r>
              <a:rPr lang="en" altLang="ko-KR" sz="2000" dirty="0"/>
              <a:t>- </a:t>
            </a:r>
            <a:r>
              <a:rPr lang="en" altLang="ko-KR" sz="2000" dirty="0" err="1"/>
              <a:t>Schroff</a:t>
            </a:r>
            <a:r>
              <a:rPr lang="en" altLang="ko-KR" sz="2000" dirty="0"/>
              <a:t>, Florian, Dmitry </a:t>
            </a:r>
            <a:r>
              <a:rPr lang="en" altLang="ko-KR" sz="2000" dirty="0" err="1"/>
              <a:t>Kalenichenko</a:t>
            </a:r>
            <a:r>
              <a:rPr lang="en" altLang="ko-KR" sz="2000" dirty="0"/>
              <a:t>, and James Philbin. "</a:t>
            </a:r>
            <a:r>
              <a:rPr lang="en" altLang="ko-KR" sz="2000" dirty="0" err="1"/>
              <a:t>Facenet</a:t>
            </a:r>
            <a:r>
              <a:rPr lang="en" altLang="ko-KR" sz="2000" dirty="0"/>
              <a:t>: A unified embedding for face recognition and clustering." </a:t>
            </a:r>
            <a:r>
              <a:rPr lang="en" altLang="ko-KR" sz="2000" i="1" dirty="0"/>
              <a:t>Proceedings of the IEEE conference on computer vision and pattern recognition</a:t>
            </a:r>
            <a:r>
              <a:rPr lang="en" altLang="ko-KR" sz="2000" dirty="0"/>
              <a:t>. 2015.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>
              <a:buFontTx/>
              <a:buChar char="-"/>
            </a:pPr>
            <a:r>
              <a:rPr lang="en" altLang="ko-KR" sz="2000" dirty="0" err="1"/>
              <a:t>Taigman</a:t>
            </a:r>
            <a:r>
              <a:rPr lang="en" altLang="ko-KR" sz="2000" dirty="0"/>
              <a:t>, Yaniv, et al. "</a:t>
            </a:r>
            <a:r>
              <a:rPr lang="en" altLang="ko-KR" sz="2000" dirty="0" err="1"/>
              <a:t>Deepface</a:t>
            </a:r>
            <a:r>
              <a:rPr lang="en" altLang="ko-KR" sz="2000" dirty="0"/>
              <a:t>: Closing the gap to human-level performance in face verification." </a:t>
            </a:r>
            <a:r>
              <a:rPr lang="en" altLang="ko-KR" sz="2000" i="1" dirty="0"/>
              <a:t>Proceedings of the IEEE conference on computer vision and pattern recognition</a:t>
            </a:r>
            <a:r>
              <a:rPr lang="en" altLang="ko-KR" sz="2000" dirty="0"/>
              <a:t>. 201</a:t>
            </a:r>
          </a:p>
          <a:p>
            <a:pPr>
              <a:buFontTx/>
              <a:buChar char="-"/>
            </a:pPr>
            <a:endParaRPr lang="en" altLang="ko-KR" sz="2000" dirty="0"/>
          </a:p>
          <a:p>
            <a:pPr>
              <a:buFontTx/>
              <a:buChar char="-"/>
            </a:pPr>
            <a:r>
              <a:rPr lang="en" altLang="ko-KR" sz="2000" dirty="0"/>
              <a:t>Sun, Yi, et al. "Deep learning face representation by joint identification-verification." </a:t>
            </a:r>
            <a:r>
              <a:rPr lang="en" altLang="ko-KR" sz="2000" i="1" dirty="0"/>
              <a:t>Advances in neural information processing systems</a:t>
            </a:r>
            <a:r>
              <a:rPr lang="en" altLang="ko-KR" sz="2000" dirty="0"/>
              <a:t>. 2014.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6616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597D-5A4D-D54B-947A-7BBEC9E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426" y="2949299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 -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83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DA963-6977-114C-98A6-CE74E718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93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Verification &amp; Identification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2B938-6222-144D-A0ED-DF0D7C92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2" y="1434656"/>
            <a:ext cx="7217664" cy="395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6D58D-E798-5F45-AC49-B5F53C8CFE83}"/>
              </a:ext>
            </a:extLst>
          </p:cNvPr>
          <p:cNvSpPr txBox="1"/>
          <p:nvPr/>
        </p:nvSpPr>
        <p:spPr>
          <a:xfrm>
            <a:off x="4523232" y="5491262"/>
            <a:ext cx="2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Face Verification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D4CD8-7DCD-A64E-8839-97AE5E1DBE0C}"/>
              </a:ext>
            </a:extLst>
          </p:cNvPr>
          <p:cNvSpPr txBox="1"/>
          <p:nvPr/>
        </p:nvSpPr>
        <p:spPr>
          <a:xfrm>
            <a:off x="7869936" y="5491262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Face Identification(Recognition)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1EC18-0249-7845-9BD6-CBCE7E5716A0}"/>
              </a:ext>
            </a:extLst>
          </p:cNvPr>
          <p:cNvSpPr txBox="1"/>
          <p:nvPr/>
        </p:nvSpPr>
        <p:spPr>
          <a:xfrm>
            <a:off x="3913632" y="6116626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R" sz="1000" dirty="0"/>
              <a:t>https://www.learnopencv.com/face-recognition-an-introduction-for-beginners/</a:t>
            </a:r>
            <a:endParaRPr kumimoji="1"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7AD09-9C72-AA41-A4E6-4D88D5B450DE}"/>
              </a:ext>
            </a:extLst>
          </p:cNvPr>
          <p:cNvSpPr txBox="1"/>
          <p:nvPr/>
        </p:nvSpPr>
        <p:spPr>
          <a:xfrm>
            <a:off x="469392" y="1933593"/>
            <a:ext cx="3075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The Gallery: Target IDs</a:t>
            </a:r>
          </a:p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Proble</a:t>
            </a:r>
            <a:r>
              <a:rPr kumimoji="1" lang="en-US" altLang="ko-KR" dirty="0"/>
              <a:t>: Test ID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Verification: One-to-one</a:t>
            </a:r>
          </a:p>
          <a:p>
            <a:r>
              <a:rPr kumimoji="1" lang="en-US" altLang="ko-KR" dirty="0"/>
              <a:t>Identification: One-to-many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60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A7177-FDF1-D144-8EE3-8F3ABE94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Face Recognition History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B2B50-8FE3-0A46-B34F-545BDCA7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4" y="2051957"/>
            <a:ext cx="10821736" cy="36716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F62250-1339-FF4E-889A-9AB739F0D95D}"/>
              </a:ext>
            </a:extLst>
          </p:cNvPr>
          <p:cNvSpPr/>
          <p:nvPr/>
        </p:nvSpPr>
        <p:spPr>
          <a:xfrm>
            <a:off x="972542" y="2698133"/>
            <a:ext cx="1087906" cy="44740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082D1-B9E9-1F49-828A-6C070C14D008}"/>
              </a:ext>
            </a:extLst>
          </p:cNvPr>
          <p:cNvSpPr/>
          <p:nvPr/>
        </p:nvSpPr>
        <p:spPr>
          <a:xfrm>
            <a:off x="972542" y="3712465"/>
            <a:ext cx="1087906" cy="44740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AEFA80-2FB9-7045-8A74-BBD48CD7E31F}"/>
              </a:ext>
            </a:extLst>
          </p:cNvPr>
          <p:cNvSpPr/>
          <p:nvPr/>
        </p:nvSpPr>
        <p:spPr>
          <a:xfrm>
            <a:off x="3052773" y="3701903"/>
            <a:ext cx="1087906" cy="44740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93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4D302-AFB2-DC41-AC60-7F92B210FD08}"/>
              </a:ext>
            </a:extLst>
          </p:cNvPr>
          <p:cNvSpPr/>
          <p:nvPr/>
        </p:nvSpPr>
        <p:spPr>
          <a:xfrm>
            <a:off x="7676622" y="1337679"/>
            <a:ext cx="3265698" cy="2071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E5B85C-7F44-2544-8248-FF0D634EFC89}"/>
              </a:ext>
            </a:extLst>
          </p:cNvPr>
          <p:cNvSpPr/>
          <p:nvPr/>
        </p:nvSpPr>
        <p:spPr>
          <a:xfrm>
            <a:off x="968161" y="4227412"/>
            <a:ext cx="9567756" cy="2071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416F5A-AA98-3C47-B69A-A30B94096BBA}"/>
              </a:ext>
            </a:extLst>
          </p:cNvPr>
          <p:cNvSpPr/>
          <p:nvPr/>
        </p:nvSpPr>
        <p:spPr>
          <a:xfrm>
            <a:off x="436879" y="1561200"/>
            <a:ext cx="5285593" cy="1848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13" y="-854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Deepface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CE513-E40C-124C-8422-71E2C9A37D17}"/>
              </a:ext>
            </a:extLst>
          </p:cNvPr>
          <p:cNvSpPr txBox="1"/>
          <p:nvPr/>
        </p:nvSpPr>
        <p:spPr>
          <a:xfrm>
            <a:off x="890887" y="1095778"/>
            <a:ext cx="46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 ) Train </a:t>
            </a:r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DD9776-C4E7-CC45-91D6-157CCEF9AC38}"/>
              </a:ext>
            </a:extLst>
          </p:cNvPr>
          <p:cNvGrpSpPr/>
          <p:nvPr/>
        </p:nvGrpSpPr>
        <p:grpSpPr>
          <a:xfrm>
            <a:off x="681797" y="1820692"/>
            <a:ext cx="4946843" cy="1426454"/>
            <a:chOff x="1202868" y="2349996"/>
            <a:chExt cx="5470670" cy="1520130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F95052-BE95-B345-8FD1-53534DD46B08}"/>
                </a:ext>
              </a:extLst>
            </p:cNvPr>
            <p:cNvSpPr txBox="1"/>
            <p:nvPr/>
          </p:nvSpPr>
          <p:spPr>
            <a:xfrm>
              <a:off x="3190422" y="2388008"/>
              <a:ext cx="3483116" cy="121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/>
                <a:t> Detect &amp; align</a:t>
              </a:r>
            </a:p>
            <a:p>
              <a:pPr algn="ctr"/>
              <a:endParaRPr kumimoji="1" lang="en-US" altLang="ko-KR" sz="2000" b="1" dirty="0"/>
            </a:p>
            <a:p>
              <a:pPr marL="342900" indent="-342900">
                <a:buAutoNum type="arabicPeriod"/>
              </a:pPr>
              <a:r>
                <a:rPr kumimoji="1" lang="ko-KR" altLang="en-US" sz="1400" dirty="0"/>
                <a:t>얼굴 이미지들 간의 </a:t>
              </a:r>
              <a:r>
                <a:rPr kumimoji="1" lang="en-US" altLang="ko-KR" sz="1400" dirty="0"/>
                <a:t>variation</a:t>
              </a:r>
              <a:r>
                <a:rPr lang="ko-KR" altLang="en-US" sz="1400" dirty="0"/>
                <a:t> ↓</a:t>
              </a:r>
              <a:r>
                <a:rPr kumimoji="1" lang="en-US" altLang="ko-KR" sz="1400" dirty="0"/>
                <a:t> </a:t>
              </a:r>
            </a:p>
            <a:p>
              <a:pPr marL="342900" indent="-342900">
                <a:buAutoNum type="arabicPeriod"/>
              </a:pPr>
              <a:r>
                <a:rPr kumimoji="1" lang="en-US" altLang="ko-KR" sz="1400" dirty="0" err="1"/>
                <a:t>frontalized</a:t>
              </a:r>
              <a:r>
                <a:rPr kumimoji="1" lang="ko-KR" altLang="en-US" sz="1400" dirty="0"/>
                <a:t>  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5CC3084-4B73-CC4E-89BE-614A9060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868" y="2349996"/>
              <a:ext cx="1883775" cy="152013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6558CA-1D59-A948-873D-BA2E0A7E143D}"/>
              </a:ext>
            </a:extLst>
          </p:cNvPr>
          <p:cNvGrpSpPr/>
          <p:nvPr/>
        </p:nvGrpSpPr>
        <p:grpSpPr>
          <a:xfrm>
            <a:off x="1232139" y="4339171"/>
            <a:ext cx="9154356" cy="1848267"/>
            <a:chOff x="94695" y="4449316"/>
            <a:chExt cx="9154356" cy="18482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DC97E8-ADEA-4743-AD55-E8C3CD4D99EB}"/>
                </a:ext>
              </a:extLst>
            </p:cNvPr>
            <p:cNvSpPr txBox="1"/>
            <p:nvPr/>
          </p:nvSpPr>
          <p:spPr>
            <a:xfrm>
              <a:off x="5472148" y="4841585"/>
              <a:ext cx="377690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/>
                <a:t>                  </a:t>
              </a:r>
              <a:r>
                <a:rPr kumimoji="1" lang="en-US" altLang="ko-KR" sz="2000" b="1" dirty="0"/>
                <a:t>Represent</a:t>
              </a:r>
            </a:p>
            <a:p>
              <a:endParaRPr kumimoji="1" lang="en-US" altLang="ko-KR" sz="2000" b="1" dirty="0"/>
            </a:p>
            <a:p>
              <a:pPr marL="342900" indent="-342900">
                <a:buAutoNum type="arabicPeriod"/>
              </a:pPr>
              <a:r>
                <a:rPr kumimoji="1" lang="en-US" altLang="ko-KR" sz="1400" dirty="0"/>
                <a:t>Low level feature </a:t>
              </a:r>
              <a:r>
                <a:rPr kumimoji="1" lang="ko-KR" altLang="en-US" sz="1400" dirty="0"/>
                <a:t>추출</a:t>
              </a:r>
              <a:r>
                <a:rPr kumimoji="1" lang="en-US" altLang="ko-KR" sz="1400" dirty="0"/>
                <a:t>(c1, M2, C3)</a:t>
              </a:r>
            </a:p>
            <a:p>
              <a:pPr marL="342900" indent="-342900">
                <a:buAutoNum type="arabicPeriod"/>
              </a:pPr>
              <a:r>
                <a:rPr kumimoji="1" lang="en-US" altLang="ko-KR" sz="1400" dirty="0"/>
                <a:t>Unshared weight</a:t>
              </a:r>
              <a:r>
                <a:rPr kumimoji="1" lang="ko-KR" altLang="en-US" sz="1400" dirty="0"/>
                <a:t>을 이용한 학습</a:t>
              </a:r>
              <a:r>
                <a:rPr kumimoji="1" lang="en-US" altLang="ko-KR" sz="1400" dirty="0"/>
                <a:t>(L4 ~L6)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66AD66-4EBF-9248-B3E3-0EB5865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95" y="4449316"/>
              <a:ext cx="4863861" cy="184826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41B24C-AB75-4740-950C-14CAE896A6EA}"/>
              </a:ext>
            </a:extLst>
          </p:cNvPr>
          <p:cNvGrpSpPr/>
          <p:nvPr/>
        </p:nvGrpSpPr>
        <p:grpSpPr>
          <a:xfrm>
            <a:off x="7982523" y="1561200"/>
            <a:ext cx="2787078" cy="1578781"/>
            <a:chOff x="7982523" y="1134380"/>
            <a:chExt cx="2787078" cy="1578781"/>
          </a:xfrm>
          <a:solidFill>
            <a:schemeClr val="bg1"/>
          </a:solidFill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10F149-83BE-404A-AA18-1BC2EBC2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2523" y="1134380"/>
              <a:ext cx="1031040" cy="1578781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401F1-49B9-9B42-BB93-D7D014D4976B}"/>
                </a:ext>
              </a:extLst>
            </p:cNvPr>
            <p:cNvSpPr txBox="1"/>
            <p:nvPr/>
          </p:nvSpPr>
          <p:spPr>
            <a:xfrm>
              <a:off x="9001761" y="1152919"/>
              <a:ext cx="17678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             </a:t>
              </a:r>
              <a:r>
                <a:rPr kumimoji="1" lang="en-US" altLang="ko-KR" sz="2000" b="1" dirty="0"/>
                <a:t>classify</a:t>
              </a:r>
            </a:p>
            <a:p>
              <a:pPr algn="ctr"/>
              <a:endParaRPr kumimoji="1" lang="en-US" altLang="ko-KR" sz="2000" b="1" dirty="0"/>
            </a:p>
            <a:p>
              <a:r>
                <a:rPr kumimoji="1" lang="en-US" altLang="ko-KR" sz="1400" dirty="0"/>
                <a:t> </a:t>
              </a:r>
              <a:r>
                <a:rPr kumimoji="1" lang="en-US" altLang="ko-KR" sz="1400" dirty="0" err="1"/>
                <a:t>Softmax</a:t>
              </a:r>
              <a:r>
                <a:rPr kumimoji="1" lang="ko-KR" altLang="en-US" sz="1400" dirty="0" err="1"/>
                <a:t>를</a:t>
              </a:r>
              <a:r>
                <a:rPr kumimoji="1" lang="ko-KR" altLang="en-US" sz="1400" dirty="0"/>
                <a:t> 이용한 </a:t>
              </a:r>
              <a:endParaRPr kumimoji="1" lang="en-US" altLang="ko-KR" sz="1400" dirty="0"/>
            </a:p>
            <a:p>
              <a:r>
                <a:rPr kumimoji="1" lang="en-US" altLang="ko-KR" sz="1400" dirty="0"/>
                <a:t> </a:t>
              </a:r>
              <a:r>
                <a:rPr kumimoji="1" lang="ko-KR" altLang="en-US" sz="1400" dirty="0"/>
                <a:t>이미지 분류</a:t>
              </a:r>
              <a:endParaRPr kumimoji="1" lang="en-US" altLang="ko-KR" sz="1400" dirty="0"/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0AA5FD-2FF4-1245-B218-43C56615E06F}"/>
              </a:ext>
            </a:extLst>
          </p:cNvPr>
          <p:cNvCxnSpPr>
            <a:cxnSpLocks/>
          </p:cNvCxnSpPr>
          <p:nvPr/>
        </p:nvCxnSpPr>
        <p:spPr>
          <a:xfrm>
            <a:off x="3048000" y="3556000"/>
            <a:ext cx="0" cy="538480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D3245F-65F3-A245-B938-0F1D181E25D2}"/>
              </a:ext>
            </a:extLst>
          </p:cNvPr>
          <p:cNvCxnSpPr>
            <a:cxnSpLocks/>
          </p:cNvCxnSpPr>
          <p:nvPr/>
        </p:nvCxnSpPr>
        <p:spPr>
          <a:xfrm flipV="1">
            <a:off x="8274523" y="3644009"/>
            <a:ext cx="447040" cy="416560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4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2" y="-4207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Deepface</a:t>
            </a:r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030A4E-6C86-0B4C-A6D3-85347C93507C}"/>
              </a:ext>
            </a:extLst>
          </p:cNvPr>
          <p:cNvGrpSpPr/>
          <p:nvPr/>
        </p:nvGrpSpPr>
        <p:grpSpPr>
          <a:xfrm>
            <a:off x="974568" y="1321356"/>
            <a:ext cx="10242863" cy="2539032"/>
            <a:chOff x="838200" y="2041737"/>
            <a:chExt cx="10242863" cy="25390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A8F159-C19B-BA45-9FCB-ED1D164BE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041737"/>
              <a:ext cx="10035221" cy="253903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B34325-CF01-7E46-81E0-F0233899BFCA}"/>
                </a:ext>
              </a:extLst>
            </p:cNvPr>
            <p:cNvSpPr/>
            <p:nvPr/>
          </p:nvSpPr>
          <p:spPr>
            <a:xfrm>
              <a:off x="10068560" y="2245360"/>
              <a:ext cx="845501" cy="176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0D093B-DCDD-7046-AECB-4E13D33E519A}"/>
                </a:ext>
              </a:extLst>
            </p:cNvPr>
            <p:cNvSpPr/>
            <p:nvPr/>
          </p:nvSpPr>
          <p:spPr>
            <a:xfrm>
              <a:off x="10235562" y="3815609"/>
              <a:ext cx="845501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3348F60-AFFD-FC49-88DB-E72DEF742B60}"/>
              </a:ext>
            </a:extLst>
          </p:cNvPr>
          <p:cNvCxnSpPr>
            <a:cxnSpLocks/>
          </p:cNvCxnSpPr>
          <p:nvPr/>
        </p:nvCxnSpPr>
        <p:spPr>
          <a:xfrm>
            <a:off x="2188689" y="4913415"/>
            <a:ext cx="813037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F938A2-F5B5-3446-B266-4F185593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45" y="3731001"/>
            <a:ext cx="7107933" cy="2334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4D2E82-3708-9844-9D2F-A310162568E1}"/>
              </a:ext>
            </a:extLst>
          </p:cNvPr>
          <p:cNvSpPr txBox="1"/>
          <p:nvPr/>
        </p:nvSpPr>
        <p:spPr>
          <a:xfrm>
            <a:off x="5498646" y="5968341"/>
            <a:ext cx="257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Siamese Network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BE9159-FE12-2E49-A13E-3288601587A5}"/>
              </a:ext>
            </a:extLst>
          </p:cNvPr>
          <p:cNvSpPr/>
          <p:nvPr/>
        </p:nvSpPr>
        <p:spPr>
          <a:xfrm>
            <a:off x="3901856" y="6300707"/>
            <a:ext cx="71079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en" altLang="ko-KR" sz="900" dirty="0"/>
              <a:t>https://medium.com/predict/face-recognition-from-scratch-using-siamese-networks-and-tensorflow-df03e32f8cd0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030E-46E9-D94D-BD72-495AAEF6308A}"/>
              </a:ext>
            </a:extLst>
          </p:cNvPr>
          <p:cNvSpPr txBox="1"/>
          <p:nvPr/>
        </p:nvSpPr>
        <p:spPr>
          <a:xfrm>
            <a:off x="792952" y="1146850"/>
            <a:ext cx="46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ii) Test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5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2" y="-420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DeepID2</a:t>
            </a:r>
            <a:endParaRPr kumimoji="1"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56CB87F-61CD-D24E-BCFF-4398A9BAC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447673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Metric Learning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009987-76A6-DC44-9154-5854C151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93" y="2791487"/>
            <a:ext cx="7182315" cy="33234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F956A5-5486-7343-A0CB-845C00EF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01" y="1981477"/>
            <a:ext cx="7688622" cy="308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4351BF-8CCD-1B41-A1F3-E21892B3E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01" y="2364210"/>
            <a:ext cx="4649503" cy="3662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396EE4-4EE2-7C4C-AD99-82A552E28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212" y="237207"/>
            <a:ext cx="4084450" cy="17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11314-BCEE-3545-83DB-2B8AB4F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2" y="-420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DeepID2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4FC8D-F8C5-0749-B4AF-6BE4C7AAE8C2}"/>
              </a:ext>
            </a:extLst>
          </p:cNvPr>
          <p:cNvSpPr txBox="1"/>
          <p:nvPr/>
        </p:nvSpPr>
        <p:spPr>
          <a:xfrm>
            <a:off x="3434501" y="2035052"/>
            <a:ext cx="563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        Loss function</a:t>
            </a:r>
          </a:p>
          <a:p>
            <a:r>
              <a:rPr kumimoji="1" lang="en-US" altLang="ko-KR" sz="3200" dirty="0" err="1"/>
              <a:t>Softmax</a:t>
            </a:r>
            <a:r>
              <a:rPr kumimoji="1" lang="en-US" altLang="ko-KR" sz="3200" dirty="0"/>
              <a:t> + </a:t>
            </a:r>
            <a:r>
              <a:rPr kumimoji="1" lang="en-US" altLang="ko-KR" sz="3200" dirty="0">
                <a:solidFill>
                  <a:srgbClr val="FF0000"/>
                </a:solidFill>
              </a:rPr>
              <a:t>Verification</a:t>
            </a:r>
          </a:p>
          <a:p>
            <a:endParaRPr kumimoji="1" lang="en-US" altLang="ko-KR" sz="3200" dirty="0"/>
          </a:p>
          <a:p>
            <a:endParaRPr kumimoji="1"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55E0F6-6849-5D47-99C8-D65B124D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05" y="3791896"/>
            <a:ext cx="9094589" cy="11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4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2201</Words>
  <Application>Microsoft Macintosh PowerPoint</Application>
  <PresentationFormat>와이드스크린</PresentationFormat>
  <Paragraphs>242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FaceNet:    A Unified Embedding for Face Recognition and Clustering</vt:lpstr>
      <vt:lpstr>0</vt:lpstr>
      <vt:lpstr>Face Recognition System</vt:lpstr>
      <vt:lpstr>Face Verification &amp; Identification</vt:lpstr>
      <vt:lpstr>Face Recognition History</vt:lpstr>
      <vt:lpstr>Deepface</vt:lpstr>
      <vt:lpstr>Deepface</vt:lpstr>
      <vt:lpstr>DeepID2</vt:lpstr>
      <vt:lpstr>DeepID2</vt:lpstr>
      <vt:lpstr>DeepID2</vt:lpstr>
      <vt:lpstr>How about Facenet?</vt:lpstr>
      <vt:lpstr>1</vt:lpstr>
      <vt:lpstr>PowerPoint 프레젠테이션</vt:lpstr>
      <vt:lpstr>2</vt:lpstr>
      <vt:lpstr>PowerPoint 프레젠테이션</vt:lpstr>
      <vt:lpstr>PowerPoint 프레젠테이션</vt:lpstr>
      <vt:lpstr>PowerPoint 프레젠테이션</vt:lpstr>
      <vt:lpstr>3</vt:lpstr>
      <vt:lpstr>3.1 Triplet Loss</vt:lpstr>
      <vt:lpstr>3.1 Triplet Loss</vt:lpstr>
      <vt:lpstr>3.2 Triplet Loss</vt:lpstr>
      <vt:lpstr>3.2 Triplet Selection</vt:lpstr>
      <vt:lpstr>3.2 Triplet Selection</vt:lpstr>
      <vt:lpstr>3.3 Method - Models</vt:lpstr>
      <vt:lpstr>4</vt:lpstr>
      <vt:lpstr>PowerPoint 프레젠테이션</vt:lpstr>
      <vt:lpstr>5</vt:lpstr>
      <vt:lpstr>PowerPoint 프레젠테이션</vt:lpstr>
      <vt:lpstr>PowerPoint 프레젠테이션</vt:lpstr>
      <vt:lpstr>6</vt:lpstr>
      <vt:lpstr>PowerPoint 프레젠테이션</vt:lpstr>
      <vt:lpstr>PowerPoint 프레젠테이션</vt:lpstr>
      <vt:lpstr>- 감사합니다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(컴퓨터공학과)허성실</dc:creator>
  <cp:lastModifiedBy>(컴퓨터공학과)허성실</cp:lastModifiedBy>
  <cp:revision>55</cp:revision>
  <dcterms:created xsi:type="dcterms:W3CDTF">2019-09-08T07:43:42Z</dcterms:created>
  <dcterms:modified xsi:type="dcterms:W3CDTF">2019-09-08T18:24:54Z</dcterms:modified>
</cp:coreProperties>
</file>